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9144000" cy="5143500" type="screen16x9"/>
  <p:notesSz cx="6858000" cy="9144000"/>
  <p:embeddedFontLst>
    <p:embeddedFont>
      <p:font typeface="Lato" panose="020F0502020204030203" pitchFamily="34" charset="0"/>
      <p:regular r:id="rId49"/>
      <p:bold r:id="rId50"/>
      <p:italic r:id="rId51"/>
      <p:boldItalic r:id="rId52"/>
    </p:embeddedFont>
    <p:embeddedFont>
      <p:font typeface="Raleway" pitchFamily="2"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Roboto Slab" pitchFamily="2"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32a9a3b7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32a9a3b7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32a9a3b7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32a9a3b7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32a9a3b7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32a9a3b7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32a9a3b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32a9a3b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32a9a3b77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32a9a3b7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32a9a3b77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432a9a3b7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432a9a3b77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432a9a3b7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432a9a3b7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432a9a3b7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4426237bc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4426237bc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32a9a3b77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432a9a3b77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32a9a3b7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32a9a3b7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Let's say you're hosting a large outdoor event, and you've set up a number of shipping containers to serve as temporary offices, storage spaces, and restrooms. One day, a group of thieves breaks into the event grounds and gains access to the shipping containers. They realize that one of the containers contains valuable equipment, but it's locked with a sturdy padlock.</a:t>
            </a:r>
            <a:endParaRPr sz="1200">
              <a:solidFill>
                <a:srgbClr val="D1D5DB"/>
              </a:solidFill>
              <a:highlight>
                <a:srgbClr val="444654"/>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Instead of trying to break the lock, the thieves use a cutting torch to cut a hole in the side of the container. Once inside, they quickly grab the equipment and make their escape. The hole in the container is small enough that it's not immediately noticeable, and the theft goes undiscovered until the event is over.</a:t>
            </a:r>
            <a:endParaRPr sz="1200">
              <a:solidFill>
                <a:srgbClr val="D1D5DB"/>
              </a:solidFill>
              <a:highlight>
                <a:srgbClr val="444654"/>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 this scenario, the shipping container is analogous to a container in a software environment, and the padlock represents security measures such as access controls and authentication. The thieves' use of a cutting torch to bypass the lock is similar to an attacker exploiting a vulnerability or weakness in a container's security measures to gain unauthorized access to the underlying system or data. The theft itself is equivalent to data theft or a breach of sensitive information in a software environment.</a:t>
            </a:r>
            <a:endParaRPr sz="1200">
              <a:solidFill>
                <a:srgbClr val="D1D5DB"/>
              </a:solidFill>
              <a:highlight>
                <a:srgbClr val="444654"/>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4426237b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4426237b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4426237bc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4426237bc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4426237bc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4426237bc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4426237bc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4426237bc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4426237bc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4426237bc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4426237bc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4426237bc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4426237bc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4426237bc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4426237bc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4426237bc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426237bc6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426237bc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4426237bc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4426237bc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32a9a3b7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32a9a3b7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4426237bc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4426237bc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4426237bc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4426237bc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4426237bc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4426237bc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4426237bc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4426237bc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4426237bc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4426237bc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4426237bc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4426237bc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4426237bc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4426237bc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4426237bc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4426237bc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4426237bc6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4426237bc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4426237bc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4426237bc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32a9a3b7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32a9a3b7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4426237bc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4426237bc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4426237bc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4426237bc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4426237bc6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4426237bc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4426237bc6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4426237bc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4426237bc6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4426237bc6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4452f20f7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4452f20f7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4452f20f7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4452f20f7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32a9a3b7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32a9a3b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432a9a3b7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432a9a3b7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32a9a3b7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32a9a3b7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32a9a3b77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32a9a3b7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32a9a3b77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32a9a3b7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Malicious code injection, also known as code injection attack, is a type of cyber attack where an attacker inserts malicious code into a vulnerable application or system, with the intent of compromising the security or functionality of the target. The injected code can be used to steal sensitive information, modify or delete data, gain unauthorized access to systems, or launch other types of attacks. Code injection attacks can occur through various means, such as through input fields, file uploads, or vulnerable APIs.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p:nvPr/>
        </p:nvSpPr>
        <p:spPr>
          <a:xfrm>
            <a:off x="1544250" y="400350"/>
            <a:ext cx="5876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Slab"/>
                <a:ea typeface="Roboto Slab"/>
                <a:cs typeface="Roboto Slab"/>
                <a:sym typeface="Roboto Slab"/>
              </a:rPr>
              <a:t>CSE 400: Project and Thesis</a:t>
            </a:r>
            <a:endParaRPr>
              <a:latin typeface="Lato"/>
              <a:ea typeface="Lato"/>
              <a:cs typeface="Lato"/>
              <a:sym typeface="Lato"/>
            </a:endParaRPr>
          </a:p>
        </p:txBody>
      </p:sp>
      <p:sp>
        <p:nvSpPr>
          <p:cNvPr id="87" name="Google Shape;87;p13"/>
          <p:cNvSpPr txBox="1"/>
          <p:nvPr/>
        </p:nvSpPr>
        <p:spPr>
          <a:xfrm>
            <a:off x="1143900" y="986600"/>
            <a:ext cx="7478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8E7CC3"/>
                </a:solidFill>
                <a:latin typeface="Lato"/>
                <a:ea typeface="Lato"/>
                <a:cs typeface="Lato"/>
                <a:sym typeface="Lato"/>
              </a:rPr>
              <a:t>  On Detecting Malicious Code Injection by Monitoring Multi-level Container Activities</a:t>
            </a:r>
            <a:endParaRPr sz="2800" b="1">
              <a:solidFill>
                <a:srgbClr val="8E7CC3"/>
              </a:solidFill>
              <a:latin typeface="Lato"/>
              <a:ea typeface="Lato"/>
              <a:cs typeface="Lato"/>
              <a:sym typeface="Lato"/>
            </a:endParaRPr>
          </a:p>
        </p:txBody>
      </p:sp>
      <p:sp>
        <p:nvSpPr>
          <p:cNvPr id="88" name="Google Shape;88;p13"/>
          <p:cNvSpPr txBox="1"/>
          <p:nvPr/>
        </p:nvSpPr>
        <p:spPr>
          <a:xfrm>
            <a:off x="2982600" y="294405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dirty="0">
                <a:latin typeface="Roboto Slab"/>
                <a:ea typeface="Roboto Slab"/>
                <a:cs typeface="Roboto Slab"/>
                <a:sym typeface="Roboto Slab"/>
              </a:rPr>
              <a:t>Supervised By,</a:t>
            </a:r>
            <a:endParaRPr sz="1800" b="1" dirty="0">
              <a:latin typeface="Roboto Slab"/>
              <a:ea typeface="Roboto Slab"/>
              <a:cs typeface="Roboto Slab"/>
              <a:sym typeface="Roboto Slab"/>
            </a:endParaRPr>
          </a:p>
          <a:p>
            <a:pPr marL="0" lvl="0" indent="0" algn="ctr" rtl="0">
              <a:spcBef>
                <a:spcPts val="0"/>
              </a:spcBef>
              <a:spcAft>
                <a:spcPts val="0"/>
              </a:spcAft>
              <a:buNone/>
            </a:pPr>
            <a:r>
              <a:rPr lang="en" sz="1800" dirty="0">
                <a:latin typeface="Roboto Slab"/>
                <a:ea typeface="Roboto Slab"/>
                <a:cs typeface="Roboto Slab"/>
                <a:sym typeface="Roboto Slab"/>
              </a:rPr>
              <a:t>Dr. Md. Shohrab Hossain</a:t>
            </a:r>
            <a:endParaRPr sz="1800" dirty="0">
              <a:latin typeface="Roboto Slab"/>
              <a:ea typeface="Roboto Slab"/>
              <a:cs typeface="Roboto Slab"/>
              <a:sym typeface="Roboto Slab"/>
            </a:endParaRPr>
          </a:p>
        </p:txBody>
      </p:sp>
      <p:sp>
        <p:nvSpPr>
          <p:cNvPr id="89" name="Google Shape;89;p13"/>
          <p:cNvSpPr txBox="1"/>
          <p:nvPr/>
        </p:nvSpPr>
        <p:spPr>
          <a:xfrm>
            <a:off x="1659600" y="1966175"/>
            <a:ext cx="55836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dirty="0">
                <a:latin typeface="Roboto Slab"/>
                <a:ea typeface="Roboto Slab"/>
                <a:cs typeface="Roboto Slab"/>
                <a:sym typeface="Roboto Slab"/>
              </a:rPr>
              <a:t>Presented By,</a:t>
            </a:r>
            <a:endParaRPr sz="1800" b="1" dirty="0">
              <a:latin typeface="Roboto Slab"/>
              <a:ea typeface="Roboto Slab"/>
              <a:cs typeface="Roboto Slab"/>
              <a:sym typeface="Roboto Slab"/>
            </a:endParaRPr>
          </a:p>
          <a:p>
            <a:pPr marL="457200" lvl="0" indent="457200" algn="l" rtl="0">
              <a:spcBef>
                <a:spcPts val="0"/>
              </a:spcBef>
              <a:spcAft>
                <a:spcPts val="0"/>
              </a:spcAft>
              <a:buNone/>
            </a:pPr>
            <a:r>
              <a:rPr lang="en" sz="1800" dirty="0">
                <a:latin typeface="Roboto Slab"/>
                <a:ea typeface="Roboto Slab"/>
                <a:cs typeface="Roboto Slab"/>
                <a:sym typeface="Roboto Slab"/>
              </a:rPr>
              <a:t>1705013 - Md. Olid Hasan Bhuiyan</a:t>
            </a:r>
            <a:endParaRPr sz="1800" dirty="0">
              <a:latin typeface="Roboto Slab"/>
              <a:ea typeface="Roboto Slab"/>
              <a:cs typeface="Roboto Slab"/>
              <a:sym typeface="Roboto Slab"/>
            </a:endParaRPr>
          </a:p>
          <a:p>
            <a:pPr marL="457200" lvl="0" indent="457200" algn="l" rtl="0">
              <a:spcBef>
                <a:spcPts val="0"/>
              </a:spcBef>
              <a:spcAft>
                <a:spcPts val="0"/>
              </a:spcAft>
              <a:buNone/>
            </a:pPr>
            <a:r>
              <a:rPr lang="en" sz="1800" dirty="0">
                <a:latin typeface="Roboto Slab"/>
                <a:ea typeface="Roboto Slab"/>
                <a:cs typeface="Roboto Slab"/>
                <a:sym typeface="Roboto Slab"/>
              </a:rPr>
              <a:t>          1705034 - Souvik Das</a:t>
            </a:r>
            <a:endParaRPr sz="1800" dirty="0">
              <a:latin typeface="Roboto Slab"/>
              <a:ea typeface="Roboto Slab"/>
              <a:cs typeface="Roboto Slab"/>
              <a:sym typeface="Roboto Slab"/>
            </a:endParaRPr>
          </a:p>
        </p:txBody>
      </p:sp>
      <p:pic>
        <p:nvPicPr>
          <p:cNvPr id="90" name="Google Shape;90;p13"/>
          <p:cNvPicPr preferRelativeResize="0"/>
          <p:nvPr/>
        </p:nvPicPr>
        <p:blipFill>
          <a:blip r:embed="rId3">
            <a:alphaModFix/>
          </a:blip>
          <a:stretch>
            <a:fillRect/>
          </a:stretch>
        </p:blipFill>
        <p:spPr>
          <a:xfrm>
            <a:off x="4290400" y="3841400"/>
            <a:ext cx="563199" cy="563199"/>
          </a:xfrm>
          <a:prstGeom prst="rect">
            <a:avLst/>
          </a:prstGeom>
          <a:noFill/>
          <a:ln>
            <a:noFill/>
          </a:ln>
        </p:spPr>
      </p:pic>
      <p:sp>
        <p:nvSpPr>
          <p:cNvPr id="91" name="Google Shape;91;p13"/>
          <p:cNvSpPr txBox="1"/>
          <p:nvPr/>
        </p:nvSpPr>
        <p:spPr>
          <a:xfrm>
            <a:off x="209700" y="4483225"/>
            <a:ext cx="8934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Roboto Slab"/>
                <a:ea typeface="Roboto Slab"/>
                <a:cs typeface="Roboto Slab"/>
                <a:sym typeface="Roboto Slab"/>
              </a:rPr>
              <a:t>Department of Computer Science and Engineering, Bangladesh University of Engineering and Technology</a:t>
            </a:r>
            <a:endParaRPr sz="1200">
              <a:latin typeface="Roboto Slab"/>
              <a:ea typeface="Roboto Slab"/>
              <a:cs typeface="Roboto Slab"/>
              <a:sym typeface="Roboto Slab"/>
            </a:endParaRPr>
          </a:p>
        </p:txBody>
      </p:sp>
      <p:sp>
        <p:nvSpPr>
          <p:cNvPr id="92" name="Google Shape;92;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Problem Definition</a:t>
            </a:r>
            <a:endParaRPr/>
          </a:p>
        </p:txBody>
      </p:sp>
      <p:pic>
        <p:nvPicPr>
          <p:cNvPr id="183" name="Google Shape;183;p22"/>
          <p:cNvPicPr preferRelativeResize="0"/>
          <p:nvPr/>
        </p:nvPicPr>
        <p:blipFill>
          <a:blip r:embed="rId3">
            <a:alphaModFix/>
          </a:blip>
          <a:stretch>
            <a:fillRect/>
          </a:stretch>
        </p:blipFill>
        <p:spPr>
          <a:xfrm rot="-5400000">
            <a:off x="-262075" y="2404850"/>
            <a:ext cx="3968700" cy="974900"/>
          </a:xfrm>
          <a:prstGeom prst="rect">
            <a:avLst/>
          </a:prstGeom>
          <a:noFill/>
          <a:ln>
            <a:noFill/>
          </a:ln>
        </p:spPr>
      </p:pic>
      <p:pic>
        <p:nvPicPr>
          <p:cNvPr id="184" name="Google Shape;184;p22"/>
          <p:cNvPicPr preferRelativeResize="0"/>
          <p:nvPr/>
        </p:nvPicPr>
        <p:blipFill>
          <a:blip r:embed="rId4">
            <a:alphaModFix/>
          </a:blip>
          <a:stretch>
            <a:fillRect/>
          </a:stretch>
        </p:blipFill>
        <p:spPr>
          <a:xfrm rot="-5400000">
            <a:off x="4420400" y="2248125"/>
            <a:ext cx="3899251" cy="990150"/>
          </a:xfrm>
          <a:prstGeom prst="rect">
            <a:avLst/>
          </a:prstGeom>
          <a:noFill/>
          <a:ln>
            <a:noFill/>
          </a:ln>
        </p:spPr>
      </p:pic>
      <p:pic>
        <p:nvPicPr>
          <p:cNvPr id="185" name="Google Shape;185;p22"/>
          <p:cNvPicPr preferRelativeResize="0"/>
          <p:nvPr/>
        </p:nvPicPr>
        <p:blipFill>
          <a:blip r:embed="rId5">
            <a:alphaModFix/>
          </a:blip>
          <a:stretch>
            <a:fillRect/>
          </a:stretch>
        </p:blipFill>
        <p:spPr>
          <a:xfrm rot="-5400000">
            <a:off x="5847188" y="2008213"/>
            <a:ext cx="4495499" cy="947475"/>
          </a:xfrm>
          <a:prstGeom prst="rect">
            <a:avLst/>
          </a:prstGeom>
          <a:noFill/>
          <a:ln>
            <a:noFill/>
          </a:ln>
        </p:spPr>
      </p:pic>
      <p:pic>
        <p:nvPicPr>
          <p:cNvPr id="186" name="Google Shape;186;p22"/>
          <p:cNvPicPr preferRelativeResize="0"/>
          <p:nvPr/>
        </p:nvPicPr>
        <p:blipFill>
          <a:blip r:embed="rId6">
            <a:alphaModFix/>
          </a:blip>
          <a:stretch>
            <a:fillRect/>
          </a:stretch>
        </p:blipFill>
        <p:spPr>
          <a:xfrm rot="-5400000">
            <a:off x="2050400" y="1472875"/>
            <a:ext cx="4081224" cy="2538825"/>
          </a:xfrm>
          <a:prstGeom prst="rect">
            <a:avLst/>
          </a:prstGeom>
          <a:noFill/>
          <a:ln>
            <a:noFill/>
          </a:ln>
        </p:spPr>
      </p:pic>
      <p:sp>
        <p:nvSpPr>
          <p:cNvPr id="187" name="Google Shape;187;p22"/>
          <p:cNvSpPr txBox="1"/>
          <p:nvPr/>
        </p:nvSpPr>
        <p:spPr>
          <a:xfrm>
            <a:off x="-1" y="4711400"/>
            <a:ext cx="247062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Examples:             XSS attack      </a:t>
            </a:r>
            <a:endParaRPr dirty="0">
              <a:latin typeface="Lato"/>
              <a:ea typeface="Lato"/>
              <a:cs typeface="Lato"/>
              <a:sym typeface="Lato"/>
            </a:endParaRPr>
          </a:p>
        </p:txBody>
      </p:sp>
      <p:sp>
        <p:nvSpPr>
          <p:cNvPr id="188" name="Google Shape;188;p22"/>
          <p:cNvSpPr txBox="1"/>
          <p:nvPr/>
        </p:nvSpPr>
        <p:spPr>
          <a:xfrm>
            <a:off x="3646174" y="4729700"/>
            <a:ext cx="129412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SQLi attack</a:t>
            </a:r>
            <a:endParaRPr dirty="0">
              <a:latin typeface="Lato"/>
              <a:ea typeface="Lato"/>
              <a:cs typeface="Lato"/>
              <a:sym typeface="Lato"/>
            </a:endParaRPr>
          </a:p>
        </p:txBody>
      </p:sp>
      <p:sp>
        <p:nvSpPr>
          <p:cNvPr id="189" name="Google Shape;189;p22"/>
          <p:cNvSpPr txBox="1"/>
          <p:nvPr/>
        </p:nvSpPr>
        <p:spPr>
          <a:xfrm>
            <a:off x="5901425" y="4711400"/>
            <a:ext cx="118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RBAC attack</a:t>
            </a:r>
            <a:endParaRPr dirty="0">
              <a:latin typeface="Lato"/>
              <a:ea typeface="Lato"/>
              <a:cs typeface="Lato"/>
              <a:sym typeface="Lato"/>
            </a:endParaRPr>
          </a:p>
        </p:txBody>
      </p:sp>
      <p:sp>
        <p:nvSpPr>
          <p:cNvPr id="190" name="Google Shape;190;p22"/>
          <p:cNvSpPr txBox="1"/>
          <p:nvPr/>
        </p:nvSpPr>
        <p:spPr>
          <a:xfrm>
            <a:off x="7555100" y="4711400"/>
            <a:ext cx="113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CSRF attack</a:t>
            </a:r>
            <a:endParaRPr>
              <a:latin typeface="Lato"/>
              <a:ea typeface="Lato"/>
              <a:cs typeface="Lato"/>
              <a:sym typeface="Lato"/>
            </a:endParaRPr>
          </a:p>
        </p:txBody>
      </p:sp>
      <p:sp>
        <p:nvSpPr>
          <p:cNvPr id="191" name="Google Shape;191;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idx="4294967295"/>
          </p:nvPr>
        </p:nvSpPr>
        <p:spPr>
          <a:xfrm>
            <a:off x="2717325" y="210500"/>
            <a:ext cx="3045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Our Goal</a:t>
            </a:r>
            <a:endParaRPr/>
          </a:p>
        </p:txBody>
      </p:sp>
      <p:sp>
        <p:nvSpPr>
          <p:cNvPr id="197" name="Google Shape;197;p23"/>
          <p:cNvSpPr txBox="1"/>
          <p:nvPr/>
        </p:nvSpPr>
        <p:spPr>
          <a:xfrm>
            <a:off x="554150" y="1672925"/>
            <a:ext cx="827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Achieved by:</a:t>
            </a:r>
            <a:r>
              <a:rPr lang="en">
                <a:latin typeface="Lato"/>
                <a:ea typeface="Lato"/>
                <a:cs typeface="Lato"/>
                <a:sym typeface="Lato"/>
              </a:rPr>
              <a:t> </a:t>
            </a:r>
            <a:endParaRPr>
              <a:latin typeface="Lato"/>
              <a:ea typeface="Lato"/>
              <a:cs typeface="Lato"/>
              <a:sym typeface="Lato"/>
            </a:endParaRPr>
          </a:p>
        </p:txBody>
      </p:sp>
      <p:sp>
        <p:nvSpPr>
          <p:cNvPr id="198" name="Google Shape;198;p23"/>
          <p:cNvSpPr txBox="1"/>
          <p:nvPr/>
        </p:nvSpPr>
        <p:spPr>
          <a:xfrm>
            <a:off x="586250" y="1236825"/>
            <a:ext cx="820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Our aim: </a:t>
            </a:r>
            <a:r>
              <a:rPr lang="en">
                <a:latin typeface="Lato"/>
                <a:ea typeface="Lato"/>
                <a:cs typeface="Lato"/>
                <a:sym typeface="Lato"/>
              </a:rPr>
              <a:t>Detecting malicious code injection in container for all </a:t>
            </a:r>
            <a:r>
              <a:rPr lang="en" b="1">
                <a:solidFill>
                  <a:srgbClr val="980000"/>
                </a:solidFill>
                <a:latin typeface="Lato"/>
                <a:ea typeface="Lato"/>
                <a:cs typeface="Lato"/>
                <a:sym typeface="Lato"/>
              </a:rPr>
              <a:t>potential attack paths</a:t>
            </a:r>
            <a:endParaRPr b="1">
              <a:solidFill>
                <a:srgbClr val="980000"/>
              </a:solidFill>
              <a:latin typeface="Lato"/>
              <a:ea typeface="Lato"/>
              <a:cs typeface="Lato"/>
              <a:sym typeface="Lato"/>
            </a:endParaRPr>
          </a:p>
        </p:txBody>
      </p:sp>
      <p:sp>
        <p:nvSpPr>
          <p:cNvPr id="199" name="Google Shape;199;p23"/>
          <p:cNvSpPr txBox="1"/>
          <p:nvPr/>
        </p:nvSpPr>
        <p:spPr>
          <a:xfrm>
            <a:off x="788700" y="1990850"/>
            <a:ext cx="8157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a:latin typeface="Lato"/>
                <a:ea typeface="Lato"/>
                <a:cs typeface="Lato"/>
                <a:sym typeface="Lato"/>
              </a:rPr>
              <a:t>Monitoring different levels of container</a:t>
            </a:r>
            <a:endParaRPr>
              <a:latin typeface="Lato"/>
              <a:ea typeface="Lato"/>
              <a:cs typeface="Lato"/>
              <a:sym typeface="Lato"/>
            </a:endParaRPr>
          </a:p>
        </p:txBody>
      </p:sp>
      <p:sp>
        <p:nvSpPr>
          <p:cNvPr id="200" name="Google Shape;200;p23"/>
          <p:cNvSpPr txBox="1"/>
          <p:nvPr/>
        </p:nvSpPr>
        <p:spPr>
          <a:xfrm>
            <a:off x="788700" y="2448050"/>
            <a:ext cx="81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  2.       Fetching different features(</a:t>
            </a:r>
            <a:r>
              <a:rPr lang="en" b="1">
                <a:latin typeface="Lato"/>
                <a:ea typeface="Lato"/>
                <a:cs typeface="Lato"/>
                <a:sym typeface="Lato"/>
              </a:rPr>
              <a:t>name, sequence, frequency)</a:t>
            </a:r>
            <a:r>
              <a:rPr lang="en">
                <a:latin typeface="Lato"/>
                <a:ea typeface="Lato"/>
                <a:cs typeface="Lato"/>
                <a:sym typeface="Lato"/>
              </a:rPr>
              <a:t> of system calls</a:t>
            </a:r>
            <a:endParaRPr>
              <a:latin typeface="Lato"/>
              <a:ea typeface="Lato"/>
              <a:cs typeface="Lato"/>
              <a:sym typeface="Lato"/>
            </a:endParaRPr>
          </a:p>
        </p:txBody>
      </p:sp>
      <p:sp>
        <p:nvSpPr>
          <p:cNvPr id="201" name="Google Shape;201;p23"/>
          <p:cNvSpPr txBox="1"/>
          <p:nvPr/>
        </p:nvSpPr>
        <p:spPr>
          <a:xfrm>
            <a:off x="788700" y="2905250"/>
            <a:ext cx="81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  3.      Using different tools like </a:t>
            </a:r>
            <a:r>
              <a:rPr lang="en" b="1">
                <a:latin typeface="Lato"/>
                <a:ea typeface="Lato"/>
                <a:cs typeface="Lato"/>
                <a:sym typeface="Lato"/>
              </a:rPr>
              <a:t>sysdig, strace and kubernetes</a:t>
            </a:r>
            <a:r>
              <a:rPr lang="en">
                <a:latin typeface="Lato"/>
                <a:ea typeface="Lato"/>
                <a:cs typeface="Lato"/>
                <a:sym typeface="Lato"/>
              </a:rPr>
              <a:t> dashboard</a:t>
            </a:r>
            <a:endParaRPr>
              <a:latin typeface="Lato"/>
              <a:ea typeface="Lato"/>
              <a:cs typeface="Lato"/>
              <a:sym typeface="Lato"/>
            </a:endParaRPr>
          </a:p>
        </p:txBody>
      </p:sp>
      <p:pic>
        <p:nvPicPr>
          <p:cNvPr id="202" name="Google Shape;202;p23"/>
          <p:cNvPicPr preferRelativeResize="0"/>
          <p:nvPr/>
        </p:nvPicPr>
        <p:blipFill>
          <a:blip r:embed="rId3">
            <a:alphaModFix/>
          </a:blip>
          <a:stretch>
            <a:fillRect/>
          </a:stretch>
        </p:blipFill>
        <p:spPr>
          <a:xfrm>
            <a:off x="1294030" y="3305450"/>
            <a:ext cx="1784024" cy="1748451"/>
          </a:xfrm>
          <a:prstGeom prst="rect">
            <a:avLst/>
          </a:prstGeom>
          <a:noFill/>
          <a:ln>
            <a:noFill/>
          </a:ln>
        </p:spPr>
      </p:pic>
      <p:pic>
        <p:nvPicPr>
          <p:cNvPr id="203" name="Google Shape;203;p23"/>
          <p:cNvPicPr preferRelativeResize="0"/>
          <p:nvPr/>
        </p:nvPicPr>
        <p:blipFill>
          <a:blip r:embed="rId4">
            <a:alphaModFix/>
          </a:blip>
          <a:stretch>
            <a:fillRect/>
          </a:stretch>
        </p:blipFill>
        <p:spPr>
          <a:xfrm>
            <a:off x="4020850" y="3512775"/>
            <a:ext cx="705325" cy="705325"/>
          </a:xfrm>
          <a:prstGeom prst="rect">
            <a:avLst/>
          </a:prstGeom>
          <a:noFill/>
          <a:ln>
            <a:noFill/>
          </a:ln>
        </p:spPr>
      </p:pic>
      <p:pic>
        <p:nvPicPr>
          <p:cNvPr id="204" name="Google Shape;204;p23"/>
          <p:cNvPicPr preferRelativeResize="0"/>
          <p:nvPr/>
        </p:nvPicPr>
        <p:blipFill>
          <a:blip r:embed="rId5">
            <a:alphaModFix/>
          </a:blip>
          <a:stretch>
            <a:fillRect/>
          </a:stretch>
        </p:blipFill>
        <p:spPr>
          <a:xfrm>
            <a:off x="4995650" y="3305450"/>
            <a:ext cx="851950" cy="851950"/>
          </a:xfrm>
          <a:prstGeom prst="rect">
            <a:avLst/>
          </a:prstGeom>
          <a:noFill/>
          <a:ln>
            <a:noFill/>
          </a:ln>
        </p:spPr>
      </p:pic>
      <p:pic>
        <p:nvPicPr>
          <p:cNvPr id="205" name="Google Shape;205;p23"/>
          <p:cNvPicPr preferRelativeResize="0"/>
          <p:nvPr/>
        </p:nvPicPr>
        <p:blipFill>
          <a:blip r:embed="rId6">
            <a:alphaModFix/>
          </a:blip>
          <a:stretch>
            <a:fillRect/>
          </a:stretch>
        </p:blipFill>
        <p:spPr>
          <a:xfrm>
            <a:off x="4800600" y="3924994"/>
            <a:ext cx="1028700" cy="1023938"/>
          </a:xfrm>
          <a:prstGeom prst="rect">
            <a:avLst/>
          </a:prstGeom>
          <a:noFill/>
          <a:ln>
            <a:noFill/>
          </a:ln>
        </p:spPr>
      </p:pic>
      <p:pic>
        <p:nvPicPr>
          <p:cNvPr id="206" name="Google Shape;206;p23"/>
          <p:cNvPicPr preferRelativeResize="0"/>
          <p:nvPr/>
        </p:nvPicPr>
        <p:blipFill>
          <a:blip r:embed="rId7">
            <a:alphaModFix/>
          </a:blip>
          <a:stretch>
            <a:fillRect/>
          </a:stretch>
        </p:blipFill>
        <p:spPr>
          <a:xfrm>
            <a:off x="6809668" y="3689100"/>
            <a:ext cx="998804" cy="810275"/>
          </a:xfrm>
          <a:prstGeom prst="rect">
            <a:avLst/>
          </a:prstGeom>
          <a:noFill/>
          <a:ln>
            <a:noFill/>
          </a:ln>
        </p:spPr>
      </p:pic>
      <p:sp>
        <p:nvSpPr>
          <p:cNvPr id="207" name="Google Shape;207;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1371600" lvl="0" indent="457200" algn="l" rtl="0">
              <a:spcBef>
                <a:spcPts val="0"/>
              </a:spcBef>
              <a:spcAft>
                <a:spcPts val="0"/>
              </a:spcAft>
              <a:buNone/>
            </a:pPr>
            <a:r>
              <a:rPr lang="en"/>
              <a:t>Motivation</a:t>
            </a:r>
            <a:endParaRPr/>
          </a:p>
        </p:txBody>
      </p:sp>
      <p:sp>
        <p:nvSpPr>
          <p:cNvPr id="213" name="Google Shape;213;p24"/>
          <p:cNvSpPr txBox="1"/>
          <p:nvPr/>
        </p:nvSpPr>
        <p:spPr>
          <a:xfrm>
            <a:off x="450400" y="872225"/>
            <a:ext cx="850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14" name="Google Shape;214;p24"/>
          <p:cNvSpPr txBox="1"/>
          <p:nvPr/>
        </p:nvSpPr>
        <p:spPr>
          <a:xfrm>
            <a:off x="507600" y="1015200"/>
            <a:ext cx="85005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Increasing usage of container technology and its weak security system</a:t>
            </a:r>
            <a:endParaRPr sz="2000">
              <a:latin typeface="Lato"/>
              <a:ea typeface="Lato"/>
              <a:cs typeface="Lato"/>
              <a:sym typeface="Lato"/>
            </a:endParaRPr>
          </a:p>
        </p:txBody>
      </p:sp>
      <p:sp>
        <p:nvSpPr>
          <p:cNvPr id="215" name="Google Shape;215;p24"/>
          <p:cNvSpPr txBox="1"/>
          <p:nvPr/>
        </p:nvSpPr>
        <p:spPr>
          <a:xfrm>
            <a:off x="521900" y="1744450"/>
            <a:ext cx="84291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Malicious code injection is initiator to many other attacks</a:t>
            </a:r>
            <a:endParaRPr sz="2000">
              <a:latin typeface="Lato"/>
              <a:ea typeface="Lato"/>
              <a:cs typeface="Lato"/>
              <a:sym typeface="Lato"/>
            </a:endParaRPr>
          </a:p>
        </p:txBody>
      </p:sp>
      <p:sp>
        <p:nvSpPr>
          <p:cNvPr id="216" name="Google Shape;216;p24"/>
          <p:cNvSpPr txBox="1"/>
          <p:nvPr/>
        </p:nvSpPr>
        <p:spPr>
          <a:xfrm>
            <a:off x="526600" y="2495550"/>
            <a:ext cx="8100300" cy="800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Malicious code injection is difficult to detect and fix due to complexity in container layering</a:t>
            </a:r>
            <a:endParaRPr sz="2000">
              <a:latin typeface="Lato"/>
              <a:ea typeface="Lato"/>
              <a:cs typeface="Lato"/>
              <a:sym typeface="Lato"/>
            </a:endParaRPr>
          </a:p>
        </p:txBody>
      </p:sp>
      <p:sp>
        <p:nvSpPr>
          <p:cNvPr id="217" name="Google Shape;217;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Related Works</a:t>
            </a:r>
            <a:endParaRPr/>
          </a:p>
        </p:txBody>
      </p:sp>
      <p:sp>
        <p:nvSpPr>
          <p:cNvPr id="223" name="Google Shape;223;p25"/>
          <p:cNvSpPr txBox="1"/>
          <p:nvPr/>
        </p:nvSpPr>
        <p:spPr>
          <a:xfrm>
            <a:off x="398100" y="879550"/>
            <a:ext cx="8138100" cy="14160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b="1">
                <a:latin typeface="Lato"/>
                <a:ea typeface="Lato"/>
                <a:cs typeface="Lato"/>
                <a:sym typeface="Lato"/>
              </a:rPr>
              <a:t>Abed et al. [1]</a:t>
            </a:r>
            <a:endParaRPr sz="2000" b="1">
              <a:latin typeface="Lato"/>
              <a:ea typeface="Lato"/>
              <a:cs typeface="Lato"/>
              <a:sym typeface="Lato"/>
            </a:endParaRPr>
          </a:p>
          <a:p>
            <a:pPr marL="914400" lvl="1" indent="-355600" algn="l" rtl="0">
              <a:spcBef>
                <a:spcPts val="0"/>
              </a:spcBef>
              <a:spcAft>
                <a:spcPts val="0"/>
              </a:spcAft>
              <a:buSzPts val="2000"/>
              <a:buFont typeface="Lato"/>
              <a:buChar char="○"/>
            </a:pPr>
            <a:r>
              <a:rPr lang="en" sz="2000">
                <a:latin typeface="Lato"/>
                <a:ea typeface="Lato"/>
                <a:cs typeface="Lato"/>
                <a:sym typeface="Lato"/>
              </a:rPr>
              <a:t>Suggested a host-based intrusion detection mechanism</a:t>
            </a:r>
            <a:endParaRPr sz="2000">
              <a:latin typeface="Lato"/>
              <a:ea typeface="Lato"/>
              <a:cs typeface="Lato"/>
              <a:sym typeface="Lato"/>
            </a:endParaRPr>
          </a:p>
          <a:p>
            <a:pPr marL="914400" lvl="1" indent="-355600" algn="l" rtl="0">
              <a:spcBef>
                <a:spcPts val="0"/>
              </a:spcBef>
              <a:spcAft>
                <a:spcPts val="0"/>
              </a:spcAft>
              <a:buSzPts val="2000"/>
              <a:buFont typeface="Lato"/>
              <a:buChar char="○"/>
            </a:pPr>
            <a:r>
              <a:rPr lang="en" sz="2000">
                <a:latin typeface="Lato"/>
                <a:ea typeface="Lato"/>
                <a:cs typeface="Lato"/>
                <a:sym typeface="Lato"/>
              </a:rPr>
              <a:t>Used BoSC(Bag of System Call) technique</a:t>
            </a:r>
            <a:endParaRPr sz="2000">
              <a:latin typeface="Lato"/>
              <a:ea typeface="Lato"/>
              <a:cs typeface="Lato"/>
              <a:sym typeface="Lato"/>
            </a:endParaRPr>
          </a:p>
          <a:p>
            <a:pPr marL="914400" lvl="1" indent="-355600" algn="l" rtl="0">
              <a:spcBef>
                <a:spcPts val="0"/>
              </a:spcBef>
              <a:spcAft>
                <a:spcPts val="0"/>
              </a:spcAft>
              <a:buSzPts val="2000"/>
              <a:buFont typeface="Lato"/>
              <a:buChar char="○"/>
            </a:pPr>
            <a:r>
              <a:rPr lang="en" sz="2000">
                <a:latin typeface="Lato"/>
                <a:ea typeface="Lato"/>
                <a:cs typeface="Lato"/>
                <a:sym typeface="Lato"/>
              </a:rPr>
              <a:t>Tool used: </a:t>
            </a:r>
            <a:r>
              <a:rPr lang="en" sz="2000" b="1">
                <a:latin typeface="Lato"/>
                <a:ea typeface="Lato"/>
                <a:cs typeface="Lato"/>
                <a:sym typeface="Lato"/>
              </a:rPr>
              <a:t>strace</a:t>
            </a:r>
            <a:endParaRPr sz="2000" b="1">
              <a:highlight>
                <a:srgbClr val="FFFFFF"/>
              </a:highlight>
              <a:latin typeface="Lato"/>
              <a:ea typeface="Lato"/>
              <a:cs typeface="Lato"/>
              <a:sym typeface="Lato"/>
            </a:endParaRPr>
          </a:p>
        </p:txBody>
      </p:sp>
      <p:sp>
        <p:nvSpPr>
          <p:cNvPr id="224" name="Google Shape;224;p25"/>
          <p:cNvSpPr txBox="1"/>
          <p:nvPr/>
        </p:nvSpPr>
        <p:spPr>
          <a:xfrm>
            <a:off x="386075" y="2323725"/>
            <a:ext cx="8300400" cy="2924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b="1">
                <a:latin typeface="Lato"/>
                <a:ea typeface="Lato"/>
                <a:cs typeface="Lato"/>
                <a:sym typeface="Lato"/>
              </a:rPr>
              <a:t>Cavalcanti et al. [3]</a:t>
            </a:r>
            <a:endParaRPr sz="2000" b="1">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Proposed a container-level anomaly-based intrusion detection systems for multi-tenant applications </a:t>
            </a:r>
            <a:endParaRPr sz="200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Mainly worked on four different vulnerabilities - Authentication Bypass, DoS Overflow, System User Privilege Escalation and Integer Overflow</a:t>
            </a:r>
            <a:endParaRPr sz="200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Tool used: </a:t>
            </a:r>
            <a:r>
              <a:rPr lang="en" sz="2000" b="1">
                <a:highlight>
                  <a:schemeClr val="lt1"/>
                </a:highlight>
                <a:latin typeface="Lato"/>
                <a:ea typeface="Lato"/>
                <a:cs typeface="Lato"/>
                <a:sym typeface="Lato"/>
              </a:rPr>
              <a:t>sysdig</a:t>
            </a:r>
            <a:endParaRPr sz="2000" b="1">
              <a:highlight>
                <a:schemeClr val="lt1"/>
              </a:highlight>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p:txBody>
      </p:sp>
      <p:sp>
        <p:nvSpPr>
          <p:cNvPr id="225" name="Google Shape;225;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226" name="Google Shape;226;p25"/>
          <p:cNvSpPr txBox="1"/>
          <p:nvPr/>
        </p:nvSpPr>
        <p:spPr>
          <a:xfrm>
            <a:off x="572025" y="717100"/>
            <a:ext cx="8200200" cy="2677626"/>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latin typeface="Lato"/>
                <a:ea typeface="Lato"/>
                <a:cs typeface="Lato"/>
                <a:sym typeface="Lato"/>
              </a:rPr>
              <a:t>                           					</a:t>
            </a:r>
            <a:endParaRPr sz="2000" b="1" dirty="0">
              <a:latin typeface="Lato"/>
              <a:ea typeface="Lato"/>
              <a:cs typeface="Lato"/>
              <a:sym typeface="Lato"/>
            </a:endParaRPr>
          </a:p>
          <a:p>
            <a:pPr marL="0" lvl="0" indent="0" algn="l" rtl="0">
              <a:spcBef>
                <a:spcPts val="0"/>
              </a:spcBef>
              <a:spcAft>
                <a:spcPts val="0"/>
              </a:spcAft>
              <a:buNone/>
            </a:pPr>
            <a:endParaRPr sz="2000" b="1" dirty="0">
              <a:latin typeface="Lato"/>
              <a:ea typeface="Lato"/>
              <a:cs typeface="Lato"/>
              <a:sym typeface="Lato"/>
            </a:endParaRPr>
          </a:p>
          <a:p>
            <a:pPr marL="0" lvl="0" indent="0" algn="l" rtl="0">
              <a:spcBef>
                <a:spcPts val="0"/>
              </a:spcBef>
              <a:spcAft>
                <a:spcPts val="0"/>
              </a:spcAft>
              <a:buNone/>
            </a:pPr>
            <a:r>
              <a:rPr lang="en" sz="2000" b="1" dirty="0">
                <a:latin typeface="Lato"/>
                <a:ea typeface="Lato"/>
                <a:cs typeface="Lato"/>
                <a:sym typeface="Lato"/>
              </a:rPr>
              <a:t> 			    </a:t>
            </a:r>
            <a:r>
              <a:rPr lang="en" sz="2200" b="1" dirty="0">
                <a:latin typeface="Lato"/>
                <a:ea typeface="Lato"/>
                <a:cs typeface="Lato"/>
                <a:sym typeface="Lato"/>
              </a:rPr>
              <a:t>Limitations</a:t>
            </a:r>
            <a:endParaRPr sz="2200" b="1" dirty="0">
              <a:latin typeface="Lato"/>
              <a:ea typeface="Lato"/>
              <a:cs typeface="Lato"/>
              <a:sym typeface="Lato"/>
            </a:endParaRPr>
          </a:p>
          <a:p>
            <a:pPr marL="0" lvl="0" indent="0" algn="l" rtl="0">
              <a:spcBef>
                <a:spcPts val="0"/>
              </a:spcBef>
              <a:spcAft>
                <a:spcPts val="0"/>
              </a:spcAft>
              <a:buNone/>
            </a:pPr>
            <a:endParaRPr sz="2000" b="1" dirty="0">
              <a:latin typeface="Lato"/>
              <a:ea typeface="Lato"/>
              <a:cs typeface="Lato"/>
              <a:sym typeface="Lato"/>
            </a:endParaRPr>
          </a:p>
          <a:p>
            <a:pPr marL="457200" lvl="0" indent="-355600" algn="l" rtl="0">
              <a:spcBef>
                <a:spcPts val="0"/>
              </a:spcBef>
              <a:spcAft>
                <a:spcPts val="0"/>
              </a:spcAft>
              <a:buSzPts val="2000"/>
              <a:buFont typeface="Lato"/>
              <a:buChar char="●"/>
            </a:pPr>
            <a:r>
              <a:rPr lang="en" sz="2000" dirty="0">
                <a:latin typeface="Lato"/>
                <a:ea typeface="Lato"/>
                <a:cs typeface="Lato"/>
                <a:sym typeface="Lato"/>
              </a:rPr>
              <a:t>Proposed a </a:t>
            </a:r>
            <a:r>
              <a:rPr lang="en" sz="2000" dirty="0">
                <a:solidFill>
                  <a:srgbClr val="FF0000"/>
                </a:solidFill>
                <a:latin typeface="Lato"/>
                <a:ea typeface="Lato"/>
                <a:cs typeface="Lato"/>
                <a:sym typeface="Lato"/>
              </a:rPr>
              <a:t>common solution</a:t>
            </a:r>
            <a:r>
              <a:rPr lang="en" sz="2000" dirty="0">
                <a:latin typeface="Lato"/>
                <a:ea typeface="Lato"/>
                <a:cs typeface="Lato"/>
                <a:sym typeface="Lato"/>
              </a:rPr>
              <a:t> - mostly using sequence of system calls</a:t>
            </a: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p:txBody>
      </p:sp>
      <p:sp>
        <p:nvSpPr>
          <p:cNvPr id="227" name="Google Shape;227;p25"/>
          <p:cNvSpPr txBox="1"/>
          <p:nvPr/>
        </p:nvSpPr>
        <p:spPr>
          <a:xfrm>
            <a:off x="564450" y="2715950"/>
            <a:ext cx="8015100" cy="2647500"/>
          </a:xfrm>
          <a:prstGeom prst="rect">
            <a:avLst/>
          </a:prstGeom>
          <a:solidFill>
            <a:schemeClr val="lt1"/>
          </a:solid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dirty="0">
                <a:latin typeface="Lato"/>
                <a:ea typeface="Lato"/>
                <a:cs typeface="Lato"/>
                <a:sym typeface="Lato"/>
              </a:rPr>
              <a:t>Did not cover </a:t>
            </a:r>
            <a:r>
              <a:rPr lang="en" sz="2000" dirty="0">
                <a:solidFill>
                  <a:srgbClr val="FF0000"/>
                </a:solidFill>
                <a:latin typeface="Lato"/>
                <a:ea typeface="Lato"/>
                <a:cs typeface="Lato"/>
                <a:sym typeface="Lato"/>
              </a:rPr>
              <a:t>all potential attack paths</a:t>
            </a:r>
            <a:r>
              <a:rPr lang="en" sz="2000" dirty="0">
                <a:latin typeface="Lato"/>
                <a:ea typeface="Lato"/>
                <a:cs typeface="Lato"/>
                <a:sym typeface="Lato"/>
              </a:rPr>
              <a:t> of malicious code injection</a:t>
            </a: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2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26"/>
                                        </p:tgtEl>
                                        <p:attrNameLst>
                                          <p:attrName>style.visibility</p:attrName>
                                        </p:attrNameLst>
                                      </p:cBhvr>
                                      <p:to>
                                        <p:strVal val="visible"/>
                                      </p:to>
                                    </p:set>
                                    <p:anim calcmode="lin" valueType="num">
                                      <p:cBhvr additive="base">
                                        <p:cTn id="21" dur="1000"/>
                                        <p:tgtEl>
                                          <p:spTgt spid="226"/>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227"/>
                                        </p:tgtEl>
                                        <p:attrNameLst>
                                          <p:attrName>style.visibility</p:attrName>
                                        </p:attrNameLst>
                                      </p:cBhvr>
                                      <p:to>
                                        <p:strVal val="visible"/>
                                      </p:to>
                                    </p:set>
                                    <p:anim calcmode="lin" valueType="num">
                                      <p:cBhvr additive="base">
                                        <p:cTn id="26" dur="1000"/>
                                        <p:tgtEl>
                                          <p:spTgt spid="2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Related Works</a:t>
            </a:r>
            <a:endParaRPr/>
          </a:p>
        </p:txBody>
      </p:sp>
      <p:sp>
        <p:nvSpPr>
          <p:cNvPr id="233" name="Google Shape;233;p26"/>
          <p:cNvSpPr txBox="1"/>
          <p:nvPr/>
        </p:nvSpPr>
        <p:spPr>
          <a:xfrm>
            <a:off x="428950" y="750675"/>
            <a:ext cx="8480700" cy="1154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b="1">
                <a:latin typeface="Lato"/>
                <a:ea typeface="Lato"/>
                <a:cs typeface="Lato"/>
                <a:sym typeface="Lato"/>
              </a:rPr>
              <a:t>Souppaya et al. [4]</a:t>
            </a:r>
            <a:endParaRPr sz="2000" b="1">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rgbClr val="FFFFFF"/>
                </a:highlight>
                <a:latin typeface="Lato"/>
                <a:ea typeface="Lato"/>
                <a:cs typeface="Lato"/>
                <a:sym typeface="Lato"/>
              </a:rPr>
              <a:t>Discussed the possible security issues raised by the usage of containers and offers suggestions for resolving</a:t>
            </a:r>
            <a:r>
              <a:rPr lang="en" sz="2000">
                <a:latin typeface="Lato"/>
                <a:ea typeface="Lato"/>
                <a:cs typeface="Lato"/>
                <a:sym typeface="Lato"/>
              </a:rPr>
              <a:t> </a:t>
            </a:r>
            <a:r>
              <a:rPr lang="en" sz="2000">
                <a:highlight>
                  <a:srgbClr val="FFFFFF"/>
                </a:highlight>
                <a:latin typeface="Lato"/>
                <a:ea typeface="Lato"/>
                <a:cs typeface="Lato"/>
                <a:sym typeface="Lato"/>
              </a:rPr>
              <a:t>them</a:t>
            </a:r>
            <a:endParaRPr sz="2000">
              <a:highlight>
                <a:srgbClr val="FFFFFF"/>
              </a:highlight>
              <a:latin typeface="Lato"/>
              <a:ea typeface="Lato"/>
              <a:cs typeface="Lato"/>
              <a:sym typeface="Lato"/>
            </a:endParaRPr>
          </a:p>
        </p:txBody>
      </p:sp>
      <p:sp>
        <p:nvSpPr>
          <p:cNvPr id="234" name="Google Shape;234;p26"/>
          <p:cNvSpPr txBox="1"/>
          <p:nvPr/>
        </p:nvSpPr>
        <p:spPr>
          <a:xfrm>
            <a:off x="442394" y="1887425"/>
            <a:ext cx="8250000" cy="1554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Font typeface="Lato"/>
              <a:buChar char="●"/>
            </a:pPr>
            <a:r>
              <a:rPr lang="en" sz="2000" b="1">
                <a:highlight>
                  <a:schemeClr val="lt1"/>
                </a:highlight>
                <a:latin typeface="Lato"/>
                <a:ea typeface="Lato"/>
                <a:cs typeface="Lato"/>
                <a:sym typeface="Lato"/>
              </a:rPr>
              <a:t>Yarygina et al. [9]</a:t>
            </a:r>
            <a:endParaRPr sz="2000" b="1">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Proposed a flexible, cost-conscious intrusion response system for microservices that employs a game-theoretic method to automatically respond in real time to network threats</a:t>
            </a:r>
            <a:endParaRPr sz="2000">
              <a:latin typeface="Lato"/>
              <a:ea typeface="Lato"/>
              <a:cs typeface="Lato"/>
              <a:sym typeface="Lato"/>
            </a:endParaRPr>
          </a:p>
        </p:txBody>
      </p:sp>
      <p:sp>
        <p:nvSpPr>
          <p:cNvPr id="235" name="Google Shape;235;p26"/>
          <p:cNvSpPr txBox="1"/>
          <p:nvPr/>
        </p:nvSpPr>
        <p:spPr>
          <a:xfrm>
            <a:off x="452725" y="3360000"/>
            <a:ext cx="8250000" cy="1862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b="1">
                <a:highlight>
                  <a:schemeClr val="lt1"/>
                </a:highlight>
                <a:latin typeface="Lato"/>
                <a:ea typeface="Lato"/>
                <a:cs typeface="Lato"/>
                <a:sym typeface="Lato"/>
              </a:rPr>
              <a:t>Sarkale et al. [10]</a:t>
            </a:r>
            <a:endParaRPr sz="2000" b="1">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Suggested a new security layer using the Most Privileged Container (MPC)</a:t>
            </a:r>
            <a:endParaRPr sz="200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MPC layer implements privilege-based access control and grants permissions for resource access based on rules</a:t>
            </a:r>
            <a:endParaRPr sz="2000">
              <a:latin typeface="Lato"/>
              <a:ea typeface="Lato"/>
              <a:cs typeface="Lato"/>
              <a:sym typeface="Lato"/>
            </a:endParaRPr>
          </a:p>
        </p:txBody>
      </p:sp>
      <p:sp>
        <p:nvSpPr>
          <p:cNvPr id="236" name="Google Shape;236;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237" name="Google Shape;237;p26"/>
          <p:cNvSpPr txBox="1"/>
          <p:nvPr/>
        </p:nvSpPr>
        <p:spPr>
          <a:xfrm>
            <a:off x="539600" y="871100"/>
            <a:ext cx="8200200" cy="4279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latin typeface="Lato"/>
                <a:ea typeface="Lato"/>
                <a:cs typeface="Lato"/>
                <a:sym typeface="Lato"/>
              </a:rPr>
              <a:t>                           		      </a:t>
            </a:r>
            <a:r>
              <a:rPr lang="en" sz="2400" b="1" dirty="0">
                <a:latin typeface="Lato"/>
                <a:ea typeface="Lato"/>
                <a:cs typeface="Lato"/>
                <a:sym typeface="Lato"/>
              </a:rPr>
              <a:t>Limitation</a:t>
            </a:r>
            <a:endParaRPr sz="2400" b="1" dirty="0">
              <a:latin typeface="Lato"/>
              <a:ea typeface="Lato"/>
              <a:cs typeface="Lato"/>
              <a:sym typeface="Lato"/>
            </a:endParaRPr>
          </a:p>
          <a:p>
            <a:pPr marL="0" lvl="0" indent="0" algn="l" rtl="0">
              <a:spcBef>
                <a:spcPts val="0"/>
              </a:spcBef>
              <a:spcAft>
                <a:spcPts val="0"/>
              </a:spcAft>
              <a:buNone/>
            </a:pPr>
            <a:endParaRPr sz="2200" b="1" dirty="0">
              <a:latin typeface="Lato"/>
              <a:ea typeface="Lato"/>
              <a:cs typeface="Lato"/>
              <a:sym typeface="Lato"/>
            </a:endParaRPr>
          </a:p>
          <a:p>
            <a:pPr marL="0" lvl="0" indent="0" algn="l" rtl="0">
              <a:spcBef>
                <a:spcPts val="0"/>
              </a:spcBef>
              <a:spcAft>
                <a:spcPts val="0"/>
              </a:spcAft>
              <a:buNone/>
            </a:pPr>
            <a:endParaRPr sz="2000" b="1" dirty="0">
              <a:latin typeface="Lato"/>
              <a:ea typeface="Lato"/>
              <a:cs typeface="Lato"/>
              <a:sym typeface="Lato"/>
            </a:endParaRPr>
          </a:p>
          <a:p>
            <a:pPr marL="45720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457200" lvl="0" indent="-355600" algn="l" rtl="0">
              <a:spcBef>
                <a:spcPts val="0"/>
              </a:spcBef>
              <a:spcAft>
                <a:spcPts val="0"/>
              </a:spcAft>
              <a:buSzPts val="2000"/>
              <a:buFont typeface="Lato"/>
              <a:buChar char="●"/>
            </a:pPr>
            <a:r>
              <a:rPr lang="en" sz="2000" dirty="0">
                <a:solidFill>
                  <a:srgbClr val="FF0000"/>
                </a:solidFill>
                <a:latin typeface="Lato"/>
                <a:ea typeface="Lato"/>
                <a:cs typeface="Lato"/>
                <a:sym typeface="Lato"/>
              </a:rPr>
              <a:t>Did not implement</a:t>
            </a:r>
            <a:r>
              <a:rPr lang="en" sz="2000" dirty="0">
                <a:latin typeface="Lato"/>
                <a:ea typeface="Lato"/>
                <a:cs typeface="Lato"/>
                <a:sym typeface="Lato"/>
              </a:rPr>
              <a:t> their suggested methodology and evaluated it using any kind of performance metrics, let alone work on a </a:t>
            </a:r>
            <a:r>
              <a:rPr lang="en" sz="2000" dirty="0">
                <a:solidFill>
                  <a:srgbClr val="FF0000"/>
                </a:solidFill>
                <a:latin typeface="Lato"/>
                <a:ea typeface="Lato"/>
                <a:cs typeface="Lato"/>
                <a:sym typeface="Lato"/>
              </a:rPr>
              <a:t>specific attack signature</a:t>
            </a:r>
            <a:endParaRPr sz="2000" dirty="0">
              <a:solidFill>
                <a:srgbClr val="FF0000"/>
              </a:solidFill>
              <a:latin typeface="Lato"/>
              <a:ea typeface="Lato"/>
              <a:cs typeface="Lato"/>
              <a:sym typeface="Lato"/>
            </a:endParaRPr>
          </a:p>
          <a:p>
            <a:pPr marL="45720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3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37"/>
                                        </p:tgtEl>
                                        <p:attrNameLst>
                                          <p:attrName>style.visibility</p:attrName>
                                        </p:attrNameLst>
                                      </p:cBhvr>
                                      <p:to>
                                        <p:strVal val="visible"/>
                                      </p:to>
                                    </p:set>
                                    <p:anim calcmode="lin" valueType="num">
                                      <p:cBhvr additive="base">
                                        <p:cTn id="31" dur="1000"/>
                                        <p:tgtEl>
                                          <p:spTgt spid="2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7"/>
          <p:cNvSpPr txBox="1">
            <a:spLocks noGrp="1"/>
          </p:cNvSpPr>
          <p:nvPr>
            <p:ph type="title" idx="4294967295"/>
          </p:nvPr>
        </p:nvSpPr>
        <p:spPr>
          <a:xfrm>
            <a:off x="2150250" y="224800"/>
            <a:ext cx="43914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Gap Analysis</a:t>
            </a:r>
            <a:endParaRPr/>
          </a:p>
        </p:txBody>
      </p:sp>
      <p:sp>
        <p:nvSpPr>
          <p:cNvPr id="243" name="Google Shape;243;p27"/>
          <p:cNvSpPr txBox="1"/>
          <p:nvPr/>
        </p:nvSpPr>
        <p:spPr>
          <a:xfrm>
            <a:off x="600550" y="1351225"/>
            <a:ext cx="8393400" cy="80018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2000" dirty="0">
                <a:latin typeface="Lato"/>
                <a:ea typeface="Lato"/>
                <a:cs typeface="Lato"/>
                <a:sym typeface="Lato"/>
              </a:rPr>
              <a:t>Using a general solution or detection mechanism for different types of attacks </a:t>
            </a:r>
            <a:endParaRPr sz="2000" dirty="0">
              <a:latin typeface="Lato"/>
              <a:ea typeface="Lato"/>
              <a:cs typeface="Lato"/>
              <a:sym typeface="Lato"/>
            </a:endParaRPr>
          </a:p>
        </p:txBody>
      </p:sp>
      <p:sp>
        <p:nvSpPr>
          <p:cNvPr id="244" name="Google Shape;244;p27"/>
          <p:cNvSpPr txBox="1"/>
          <p:nvPr/>
        </p:nvSpPr>
        <p:spPr>
          <a:xfrm>
            <a:off x="619725" y="2027975"/>
            <a:ext cx="7935900" cy="492412"/>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2000" dirty="0">
                <a:latin typeface="Lato"/>
                <a:ea typeface="Lato"/>
                <a:cs typeface="Lato"/>
                <a:sym typeface="Lato"/>
              </a:rPr>
              <a:t>Absence of attack specific detection mechanism</a:t>
            </a:r>
            <a:endParaRPr sz="2000" dirty="0">
              <a:latin typeface="Lato"/>
              <a:ea typeface="Lato"/>
              <a:cs typeface="Lato"/>
              <a:sym typeface="Lato"/>
            </a:endParaRPr>
          </a:p>
        </p:txBody>
      </p:sp>
      <p:sp>
        <p:nvSpPr>
          <p:cNvPr id="245" name="Google Shape;245;p27"/>
          <p:cNvSpPr txBox="1"/>
          <p:nvPr/>
        </p:nvSpPr>
        <p:spPr>
          <a:xfrm>
            <a:off x="604050" y="2535750"/>
            <a:ext cx="7935900" cy="80018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2000" dirty="0">
                <a:latin typeface="Lato"/>
                <a:ea typeface="Lato"/>
                <a:cs typeface="Lato"/>
                <a:sym typeface="Lato"/>
              </a:rPr>
              <a:t>Some of the research works only proposed a methodology, did not even test their suggested method</a:t>
            </a:r>
            <a:endParaRPr sz="2000" dirty="0">
              <a:latin typeface="Lato"/>
              <a:ea typeface="Lato"/>
              <a:cs typeface="Lato"/>
              <a:sym typeface="Lato"/>
            </a:endParaRPr>
          </a:p>
        </p:txBody>
      </p:sp>
      <p:sp>
        <p:nvSpPr>
          <p:cNvPr id="246" name="Google Shape;246;p27"/>
          <p:cNvSpPr txBox="1"/>
          <p:nvPr/>
        </p:nvSpPr>
        <p:spPr>
          <a:xfrm>
            <a:off x="626700" y="3253850"/>
            <a:ext cx="7935900" cy="80018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2000" dirty="0">
                <a:latin typeface="Lato"/>
                <a:ea typeface="Lato"/>
                <a:cs typeface="Lato"/>
                <a:sym typeface="Lato"/>
              </a:rPr>
              <a:t>None of these research works are related to multi-level protection in containerized environment</a:t>
            </a:r>
            <a:endParaRPr sz="2000" dirty="0">
              <a:latin typeface="Lato"/>
              <a:ea typeface="Lato"/>
              <a:cs typeface="Lato"/>
              <a:sym typeface="Lato"/>
            </a:endParaRPr>
          </a:p>
        </p:txBody>
      </p:sp>
      <p:sp>
        <p:nvSpPr>
          <p:cNvPr id="247" name="Google Shape;247;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base">
                                        <p:cTn id="7" dur="1000"/>
                                        <p:tgtEl>
                                          <p:spTgt spid="2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4"/>
                                        </p:tgtEl>
                                        <p:attrNameLst>
                                          <p:attrName>style.visibility</p:attrName>
                                        </p:attrNameLst>
                                      </p:cBhvr>
                                      <p:to>
                                        <p:strVal val="visible"/>
                                      </p:to>
                                    </p:set>
                                    <p:anim calcmode="lin" valueType="num">
                                      <p:cBhvr additive="base">
                                        <p:cTn id="12" dur="1000"/>
                                        <p:tgtEl>
                                          <p:spTgt spid="24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45"/>
                                        </p:tgtEl>
                                        <p:attrNameLst>
                                          <p:attrName>style.visibility</p:attrName>
                                        </p:attrNameLst>
                                      </p:cBhvr>
                                      <p:to>
                                        <p:strVal val="visible"/>
                                      </p:to>
                                    </p:set>
                                    <p:anim calcmode="lin" valueType="num">
                                      <p:cBhvr additive="base">
                                        <p:cTn id="17" dur="1000"/>
                                        <p:tgtEl>
                                          <p:spTgt spid="245"/>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46"/>
                                        </p:tgtEl>
                                        <p:attrNameLst>
                                          <p:attrName>style.visibility</p:attrName>
                                        </p:attrNameLst>
                                      </p:cBhvr>
                                      <p:to>
                                        <p:strVal val="visible"/>
                                      </p:to>
                                    </p:set>
                                    <p:anim calcmode="lin" valueType="num">
                                      <p:cBhvr additive="base">
                                        <p:cTn id="22" dur="1000"/>
                                        <p:tgtEl>
                                          <p:spTgt spid="2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29"/>
          <p:cNvSpPr txBox="1"/>
          <p:nvPr/>
        </p:nvSpPr>
        <p:spPr>
          <a:xfrm>
            <a:off x="2795375" y="4743300"/>
            <a:ext cx="37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Our proposed container monitoring system </a:t>
            </a:r>
            <a:endParaRPr b="1">
              <a:latin typeface="Lato"/>
              <a:ea typeface="Lato"/>
              <a:cs typeface="Lato"/>
              <a:sym typeface="Lato"/>
            </a:endParaRPr>
          </a:p>
        </p:txBody>
      </p:sp>
      <p:pic>
        <p:nvPicPr>
          <p:cNvPr id="262" name="Google Shape;262;p29"/>
          <p:cNvPicPr preferRelativeResize="0"/>
          <p:nvPr/>
        </p:nvPicPr>
        <p:blipFill>
          <a:blip r:embed="rId3">
            <a:alphaModFix/>
          </a:blip>
          <a:stretch>
            <a:fillRect/>
          </a:stretch>
        </p:blipFill>
        <p:spPr>
          <a:xfrm>
            <a:off x="2154375" y="1416875"/>
            <a:ext cx="4506538" cy="3421824"/>
          </a:xfrm>
          <a:prstGeom prst="rect">
            <a:avLst/>
          </a:prstGeom>
          <a:noFill/>
          <a:ln>
            <a:noFill/>
          </a:ln>
        </p:spPr>
      </p:pic>
      <p:cxnSp>
        <p:nvCxnSpPr>
          <p:cNvPr id="263" name="Google Shape;263;p29"/>
          <p:cNvCxnSpPr/>
          <p:nvPr/>
        </p:nvCxnSpPr>
        <p:spPr>
          <a:xfrm flipH="1">
            <a:off x="3781975" y="2230600"/>
            <a:ext cx="679200" cy="471900"/>
          </a:xfrm>
          <a:prstGeom prst="straightConnector1">
            <a:avLst/>
          </a:prstGeom>
          <a:noFill/>
          <a:ln w="19050" cap="flat" cmpd="sng">
            <a:solidFill>
              <a:srgbClr val="1C4587"/>
            </a:solidFill>
            <a:prstDash val="solid"/>
            <a:round/>
            <a:headEnd type="none" w="med" len="med"/>
            <a:tailEnd type="triangle" w="med" len="med"/>
          </a:ln>
        </p:spPr>
      </p:cxnSp>
      <p:cxnSp>
        <p:nvCxnSpPr>
          <p:cNvPr id="264" name="Google Shape;264;p29"/>
          <p:cNvCxnSpPr/>
          <p:nvPr/>
        </p:nvCxnSpPr>
        <p:spPr>
          <a:xfrm rot="10800000" flipH="1">
            <a:off x="1923175" y="3467475"/>
            <a:ext cx="1000800" cy="543300"/>
          </a:xfrm>
          <a:prstGeom prst="straightConnector1">
            <a:avLst/>
          </a:prstGeom>
          <a:noFill/>
          <a:ln w="19050" cap="flat" cmpd="sng">
            <a:solidFill>
              <a:srgbClr val="1C4587"/>
            </a:solidFill>
            <a:prstDash val="solid"/>
            <a:round/>
            <a:headEnd type="none" w="med" len="med"/>
            <a:tailEnd type="triangle" w="med" len="med"/>
          </a:ln>
        </p:spPr>
      </p:cxnSp>
      <p:cxnSp>
        <p:nvCxnSpPr>
          <p:cNvPr id="265" name="Google Shape;265;p29"/>
          <p:cNvCxnSpPr/>
          <p:nvPr/>
        </p:nvCxnSpPr>
        <p:spPr>
          <a:xfrm rot="10800000" flipH="1">
            <a:off x="1923175" y="3772275"/>
            <a:ext cx="1000800" cy="543300"/>
          </a:xfrm>
          <a:prstGeom prst="straightConnector1">
            <a:avLst/>
          </a:prstGeom>
          <a:noFill/>
          <a:ln w="19050" cap="flat" cmpd="sng">
            <a:solidFill>
              <a:srgbClr val="1C4587"/>
            </a:solidFill>
            <a:prstDash val="solid"/>
            <a:round/>
            <a:headEnd type="none" w="med" len="med"/>
            <a:tailEnd type="triangle" w="med" len="med"/>
          </a:ln>
        </p:spPr>
      </p:cxnSp>
      <p:sp>
        <p:nvSpPr>
          <p:cNvPr id="266" name="Google Shape;266;p29"/>
          <p:cNvSpPr/>
          <p:nvPr/>
        </p:nvSpPr>
        <p:spPr>
          <a:xfrm>
            <a:off x="6770425" y="3410225"/>
            <a:ext cx="121500" cy="1158300"/>
          </a:xfrm>
          <a:prstGeom prst="rightBrace">
            <a:avLst>
              <a:gd name="adj1" fmla="val 50000"/>
              <a:gd name="adj2" fmla="val 50000"/>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txBox="1"/>
          <p:nvPr/>
        </p:nvSpPr>
        <p:spPr>
          <a:xfrm>
            <a:off x="7001425" y="3552075"/>
            <a:ext cx="1165500" cy="8313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Reverse Engineering    tool</a:t>
            </a:r>
            <a:endParaRPr>
              <a:latin typeface="Lato"/>
              <a:ea typeface="Lato"/>
              <a:cs typeface="Lato"/>
              <a:sym typeface="Lato"/>
            </a:endParaRPr>
          </a:p>
        </p:txBody>
      </p:sp>
      <p:sp>
        <p:nvSpPr>
          <p:cNvPr id="268" name="Google Shape;268;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 name="Google Shape;252;p28">
            <a:extLst>
              <a:ext uri="{FF2B5EF4-FFF2-40B4-BE49-F238E27FC236}">
                <a16:creationId xmlns:a16="http://schemas.microsoft.com/office/drawing/2014/main" id="{5557F03F-9295-81F1-37A4-538B06F73BA5}"/>
              </a:ext>
            </a:extLst>
          </p:cNvPr>
          <p:cNvSpPr txBox="1">
            <a:spLocks/>
          </p:cNvSpPr>
          <p:nvPr/>
        </p:nvSpPr>
        <p:spPr>
          <a:xfrm>
            <a:off x="1458200" y="231950"/>
            <a:ext cx="67341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r>
              <a:rPr lang="en-US"/>
              <a:t>	        Proposed Approach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1000"/>
                                        <p:tgtEl>
                                          <p:spTgt spid="263"/>
                                        </p:tgtEl>
                                      </p:cBhvr>
                                    </p:animEffect>
                                    <p:set>
                                      <p:cBhvr>
                                        <p:cTn id="11" dur="1" fill="hold">
                                          <p:stCondLst>
                                            <p:cond delay="1000"/>
                                          </p:stCondLst>
                                        </p:cTn>
                                        <p:tgtEl>
                                          <p:spTgt spid="26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64"/>
                                        </p:tgtEl>
                                      </p:cBhvr>
                                    </p:animEffect>
                                    <p:set>
                                      <p:cBhvr>
                                        <p:cTn id="20" dur="1" fill="hold">
                                          <p:stCondLst>
                                            <p:cond delay="1000"/>
                                          </p:stCondLst>
                                        </p:cTn>
                                        <p:tgtEl>
                                          <p:spTgt spid="26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1000"/>
                                        <p:tgtEl>
                                          <p:spTgt spid="265"/>
                                        </p:tgtEl>
                                      </p:cBhvr>
                                    </p:animEffect>
                                    <p:set>
                                      <p:cBhvr>
                                        <p:cTn id="29" dur="1" fill="hold">
                                          <p:stCondLst>
                                            <p:cond delay="1000"/>
                                          </p:stCondLst>
                                        </p:cTn>
                                        <p:tgtEl>
                                          <p:spTgt spid="26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idx="4294967295"/>
          </p:nvPr>
        </p:nvSpPr>
        <p:spPr>
          <a:xfrm>
            <a:off x="1714150" y="2319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274" name="Google Shape;274;p30"/>
          <p:cNvSpPr txBox="1"/>
          <p:nvPr/>
        </p:nvSpPr>
        <p:spPr>
          <a:xfrm>
            <a:off x="2745375" y="893675"/>
            <a:ext cx="3088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dirty="0">
                <a:latin typeface="Lato"/>
                <a:ea typeface="Lato"/>
                <a:cs typeface="Lato"/>
                <a:sym typeface="Lato"/>
              </a:rPr>
              <a:t>             Steps</a:t>
            </a:r>
            <a:endParaRPr sz="2200" b="1" dirty="0">
              <a:latin typeface="Lato"/>
              <a:ea typeface="Lato"/>
              <a:cs typeface="Lato"/>
              <a:sym typeface="Lato"/>
            </a:endParaRPr>
          </a:p>
        </p:txBody>
      </p:sp>
      <p:sp>
        <p:nvSpPr>
          <p:cNvPr id="275" name="Google Shape;275;p30"/>
          <p:cNvSpPr txBox="1"/>
          <p:nvPr/>
        </p:nvSpPr>
        <p:spPr>
          <a:xfrm>
            <a:off x="88600" y="1558550"/>
            <a:ext cx="3060000" cy="615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normal user activity on the    container based applications</a:t>
            </a:r>
            <a:endParaRPr>
              <a:latin typeface="Lato"/>
              <a:ea typeface="Lato"/>
              <a:cs typeface="Lato"/>
              <a:sym typeface="Lato"/>
            </a:endParaRPr>
          </a:p>
        </p:txBody>
      </p:sp>
      <p:sp>
        <p:nvSpPr>
          <p:cNvPr id="276" name="Google Shape;276;p30"/>
          <p:cNvSpPr/>
          <p:nvPr/>
        </p:nvSpPr>
        <p:spPr>
          <a:xfrm>
            <a:off x="1861100" y="2287775"/>
            <a:ext cx="278700" cy="3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txBox="1"/>
          <p:nvPr/>
        </p:nvSpPr>
        <p:spPr>
          <a:xfrm>
            <a:off x="1612600" y="2777750"/>
            <a:ext cx="3060000" cy="615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Collect container activities through syscall parameters and event logs</a:t>
            </a:r>
            <a:endParaRPr>
              <a:latin typeface="Lato"/>
              <a:ea typeface="Lato"/>
              <a:cs typeface="Lato"/>
              <a:sym typeface="Lato"/>
            </a:endParaRPr>
          </a:p>
        </p:txBody>
      </p:sp>
      <p:sp>
        <p:nvSpPr>
          <p:cNvPr id="278" name="Google Shape;278;p30"/>
          <p:cNvSpPr/>
          <p:nvPr/>
        </p:nvSpPr>
        <p:spPr>
          <a:xfrm>
            <a:off x="2927900" y="3506975"/>
            <a:ext cx="278700" cy="3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txBox="1"/>
          <p:nvPr/>
        </p:nvSpPr>
        <p:spPr>
          <a:xfrm>
            <a:off x="1612600" y="3996950"/>
            <a:ext cx="30600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                       Syscall Filtering</a:t>
            </a:r>
            <a:endParaRPr>
              <a:latin typeface="Lato"/>
              <a:ea typeface="Lato"/>
              <a:cs typeface="Lato"/>
              <a:sym typeface="Lato"/>
            </a:endParaRPr>
          </a:p>
        </p:txBody>
      </p:sp>
      <p:sp>
        <p:nvSpPr>
          <p:cNvPr id="280" name="Google Shape;280;p30"/>
          <p:cNvSpPr txBox="1"/>
          <p:nvPr/>
        </p:nvSpPr>
        <p:spPr>
          <a:xfrm>
            <a:off x="5480325" y="3813050"/>
            <a:ext cx="3280200" cy="615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Designing syscall parameter blueprint   to detect malicious code injection</a:t>
            </a:r>
            <a:endParaRPr>
              <a:latin typeface="Lato"/>
              <a:ea typeface="Lato"/>
              <a:cs typeface="Lato"/>
              <a:sym typeface="Lato"/>
            </a:endParaRPr>
          </a:p>
        </p:txBody>
      </p:sp>
      <p:sp>
        <p:nvSpPr>
          <p:cNvPr id="281" name="Google Shape;281;p30"/>
          <p:cNvSpPr/>
          <p:nvPr/>
        </p:nvSpPr>
        <p:spPr>
          <a:xfrm>
            <a:off x="4899200" y="4022825"/>
            <a:ext cx="421800" cy="26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p:nvPr/>
        </p:nvSpPr>
        <p:spPr>
          <a:xfrm>
            <a:off x="3336675" y="1543400"/>
            <a:ext cx="3060000" cy="615600"/>
          </a:xfrm>
          <a:prstGeom prst="rect">
            <a:avLst/>
          </a:prstGeom>
          <a:solidFill>
            <a:srgbClr val="D1D5DB"/>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attack following the attack paths to inject malicious code</a:t>
            </a:r>
            <a:endParaRPr>
              <a:latin typeface="Lato"/>
              <a:ea typeface="Lato"/>
              <a:cs typeface="Lato"/>
              <a:sym typeface="Lato"/>
            </a:endParaRPr>
          </a:p>
        </p:txBody>
      </p:sp>
      <p:sp>
        <p:nvSpPr>
          <p:cNvPr id="283" name="Google Shape;283;p30"/>
          <p:cNvSpPr/>
          <p:nvPr/>
        </p:nvSpPr>
        <p:spPr>
          <a:xfrm>
            <a:off x="3994700" y="2287775"/>
            <a:ext cx="278700" cy="3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txBox="1"/>
          <p:nvPr/>
        </p:nvSpPr>
        <p:spPr>
          <a:xfrm>
            <a:off x="5470275" y="2686400"/>
            <a:ext cx="3280200" cy="615600"/>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Malicious code injection detection using the benign behaviour model</a:t>
            </a:r>
            <a:endParaRPr>
              <a:latin typeface="Lato"/>
              <a:ea typeface="Lato"/>
              <a:cs typeface="Lato"/>
              <a:sym typeface="Lato"/>
            </a:endParaRPr>
          </a:p>
        </p:txBody>
      </p:sp>
      <p:sp>
        <p:nvSpPr>
          <p:cNvPr id="285" name="Google Shape;285;p30"/>
          <p:cNvSpPr/>
          <p:nvPr/>
        </p:nvSpPr>
        <p:spPr>
          <a:xfrm>
            <a:off x="6906250" y="3412675"/>
            <a:ext cx="243000" cy="269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title" idx="4294967295"/>
          </p:nvPr>
        </p:nvSpPr>
        <p:spPr>
          <a:xfrm>
            <a:off x="1204950" y="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dirty="0"/>
              <a:t>Methodology Overview</a:t>
            </a:r>
            <a:endParaRPr dirty="0"/>
          </a:p>
        </p:txBody>
      </p:sp>
      <p:sp>
        <p:nvSpPr>
          <p:cNvPr id="292" name="Google Shape;292;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A8E4A713-9FB6-6D5F-AB02-D04E3F85193E}"/>
              </a:ext>
            </a:extLst>
          </p:cNvPr>
          <p:cNvPicPr>
            <a:picLocks noChangeAspect="1"/>
          </p:cNvPicPr>
          <p:nvPr/>
        </p:nvPicPr>
        <p:blipFill>
          <a:blip r:embed="rId3"/>
          <a:stretch>
            <a:fillRect/>
          </a:stretch>
        </p:blipFill>
        <p:spPr>
          <a:xfrm>
            <a:off x="1837495" y="703233"/>
            <a:ext cx="5316339" cy="423964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title" idx="4294967295"/>
          </p:nvPr>
        </p:nvSpPr>
        <p:spPr>
          <a:xfrm>
            <a:off x="1714150" y="2319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299" name="Google Shape;299;p32"/>
          <p:cNvSpPr txBox="1"/>
          <p:nvPr/>
        </p:nvSpPr>
        <p:spPr>
          <a:xfrm>
            <a:off x="1580625" y="979450"/>
            <a:ext cx="53400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normal user activity on the  container based applications</a:t>
            </a:r>
            <a:endParaRPr>
              <a:latin typeface="Lato"/>
              <a:ea typeface="Lato"/>
              <a:cs typeface="Lato"/>
              <a:sym typeface="Lato"/>
            </a:endParaRPr>
          </a:p>
        </p:txBody>
      </p:sp>
      <p:sp>
        <p:nvSpPr>
          <p:cNvPr id="300" name="Google Shape;300;p32"/>
          <p:cNvSpPr txBox="1"/>
          <p:nvPr/>
        </p:nvSpPr>
        <p:spPr>
          <a:xfrm>
            <a:off x="719275" y="1709975"/>
            <a:ext cx="8013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a:latin typeface="Lato"/>
                <a:ea typeface="Lato"/>
                <a:cs typeface="Lato"/>
                <a:sym typeface="Lato"/>
              </a:rPr>
              <a:t>Have simulated 4 different container based applications(based on seed-ubuntu) </a:t>
            </a:r>
            <a:endParaRPr>
              <a:latin typeface="Lato"/>
              <a:ea typeface="Lato"/>
              <a:cs typeface="Lato"/>
              <a:sym typeface="Lato"/>
            </a:endParaRPr>
          </a:p>
          <a:p>
            <a:pPr marL="914400" lvl="1" indent="-317500" algn="l" rtl="0">
              <a:spcBef>
                <a:spcPts val="0"/>
              </a:spcBef>
              <a:spcAft>
                <a:spcPts val="0"/>
              </a:spcAft>
              <a:buSzPts val="1400"/>
              <a:buFont typeface="Lato"/>
              <a:buAutoNum type="alphaLcPeriod"/>
            </a:pPr>
            <a:r>
              <a:rPr lang="en">
                <a:latin typeface="Lato"/>
                <a:ea typeface="Lato"/>
                <a:cs typeface="Lato"/>
                <a:sym typeface="Lato"/>
              </a:rPr>
              <a:t>To implement 4 different attacks(XSS, CSRF, SQLi and RBAC attack)</a:t>
            </a:r>
            <a:endParaRPr>
              <a:latin typeface="Lato"/>
              <a:ea typeface="Lato"/>
              <a:cs typeface="Lato"/>
              <a:sym typeface="Lato"/>
            </a:endParaRPr>
          </a:p>
          <a:p>
            <a:pPr marL="914400" lvl="1" indent="-317500" algn="l" rtl="0">
              <a:spcBef>
                <a:spcPts val="0"/>
              </a:spcBef>
              <a:spcAft>
                <a:spcPts val="0"/>
              </a:spcAft>
              <a:buSzPts val="1400"/>
              <a:buFont typeface="Lato"/>
              <a:buAutoNum type="alphaLcPeriod"/>
            </a:pPr>
            <a:r>
              <a:rPr lang="en">
                <a:latin typeface="Lato"/>
                <a:ea typeface="Lato"/>
                <a:cs typeface="Lato"/>
                <a:sym typeface="Lato"/>
              </a:rPr>
              <a:t>To generate data for benign activities</a:t>
            </a:r>
            <a:endParaRPr>
              <a:latin typeface="Lato"/>
              <a:ea typeface="Lato"/>
              <a:cs typeface="Lato"/>
              <a:sym typeface="Lato"/>
            </a:endParaRPr>
          </a:p>
        </p:txBody>
      </p:sp>
      <p:sp>
        <p:nvSpPr>
          <p:cNvPr id="301" name="Google Shape;301;p32"/>
          <p:cNvSpPr txBox="1"/>
          <p:nvPr/>
        </p:nvSpPr>
        <p:spPr>
          <a:xfrm>
            <a:off x="846650" y="3189250"/>
            <a:ext cx="7667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2.       Tools and platform we used for our simulation are: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Operating system</a:t>
            </a:r>
            <a:r>
              <a:rPr lang="en">
                <a:latin typeface="Lato"/>
                <a:ea typeface="Lato"/>
                <a:cs typeface="Lato"/>
                <a:sym typeface="Lato"/>
              </a:rPr>
              <a:t>: Seed Ubuntu 20.04</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Local kubernetes orchestrator</a:t>
            </a:r>
            <a:r>
              <a:rPr lang="en">
                <a:latin typeface="Lato"/>
                <a:ea typeface="Lato"/>
                <a:cs typeface="Lato"/>
                <a:sym typeface="Lato"/>
              </a:rPr>
              <a:t>: Minikube v1.28.0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Reverse engineering tools</a:t>
            </a:r>
            <a:r>
              <a:rPr lang="en">
                <a:latin typeface="Lato"/>
                <a:ea typeface="Lato"/>
                <a:cs typeface="Lato"/>
                <a:sym typeface="Lato"/>
              </a:rPr>
              <a:t>:  Strace, Sysdig, Minikube dashboard</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302" name="Google Shape;302;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586250" y="625175"/>
            <a:ext cx="7688700" cy="5352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a:t>Container Issues</a:t>
            </a:r>
            <a:endParaRPr/>
          </a:p>
        </p:txBody>
      </p:sp>
      <p:pic>
        <p:nvPicPr>
          <p:cNvPr id="98" name="Google Shape;98;p14"/>
          <p:cNvPicPr preferRelativeResize="0"/>
          <p:nvPr/>
        </p:nvPicPr>
        <p:blipFill>
          <a:blip r:embed="rId3">
            <a:alphaModFix/>
          </a:blip>
          <a:stretch>
            <a:fillRect/>
          </a:stretch>
        </p:blipFill>
        <p:spPr>
          <a:xfrm>
            <a:off x="2829225" y="1730150"/>
            <a:ext cx="6314772" cy="3413349"/>
          </a:xfrm>
          <a:prstGeom prst="rect">
            <a:avLst/>
          </a:prstGeom>
          <a:noFill/>
          <a:ln>
            <a:noFill/>
          </a:ln>
        </p:spPr>
      </p:pic>
      <p:sp>
        <p:nvSpPr>
          <p:cNvPr id="99" name="Google Shape;99;p14"/>
          <p:cNvSpPr txBox="1"/>
          <p:nvPr/>
        </p:nvSpPr>
        <p:spPr>
          <a:xfrm>
            <a:off x="4946725" y="4343100"/>
            <a:ext cx="3101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A temporary office built    with several containers  </a:t>
            </a:r>
            <a:endParaRPr sz="2000">
              <a:latin typeface="Lato"/>
              <a:ea typeface="Lato"/>
              <a:cs typeface="Lato"/>
              <a:sym typeface="Lato"/>
            </a:endParaRPr>
          </a:p>
        </p:txBody>
      </p:sp>
      <p:cxnSp>
        <p:nvCxnSpPr>
          <p:cNvPr id="100" name="Google Shape;100;p14"/>
          <p:cNvCxnSpPr/>
          <p:nvPr/>
        </p:nvCxnSpPr>
        <p:spPr>
          <a:xfrm flipH="1">
            <a:off x="2279925" y="4078150"/>
            <a:ext cx="2280000" cy="61200"/>
          </a:xfrm>
          <a:prstGeom prst="straightConnector1">
            <a:avLst/>
          </a:prstGeom>
          <a:noFill/>
          <a:ln w="19050" cap="flat" cmpd="sng">
            <a:solidFill>
              <a:schemeClr val="dk2"/>
            </a:solidFill>
            <a:prstDash val="solid"/>
            <a:round/>
            <a:headEnd type="none" w="med" len="med"/>
            <a:tailEnd type="triangle" w="med" len="med"/>
          </a:ln>
        </p:spPr>
      </p:cxnSp>
      <p:sp>
        <p:nvSpPr>
          <p:cNvPr id="101" name="Google Shape;101;p14"/>
          <p:cNvSpPr txBox="1"/>
          <p:nvPr/>
        </p:nvSpPr>
        <p:spPr>
          <a:xfrm>
            <a:off x="108525" y="3708550"/>
            <a:ext cx="2171400" cy="8004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Security measure</a:t>
            </a:r>
            <a:endParaRPr sz="2000">
              <a:latin typeface="Lato"/>
              <a:ea typeface="Lato"/>
              <a:cs typeface="Lato"/>
              <a:sym typeface="Lato"/>
            </a:endParaRPr>
          </a:p>
          <a:p>
            <a:pPr marL="0" lvl="0" indent="0" algn="l" rtl="0">
              <a:spcBef>
                <a:spcPts val="0"/>
              </a:spcBef>
              <a:spcAft>
                <a:spcPts val="0"/>
              </a:spcAft>
              <a:buNone/>
            </a:pPr>
            <a:r>
              <a:rPr lang="en" sz="2000">
                <a:latin typeface="Lato"/>
                <a:ea typeface="Lato"/>
                <a:cs typeface="Lato"/>
                <a:sym typeface="Lato"/>
              </a:rPr>
              <a:t>         (Door lock)</a:t>
            </a:r>
            <a:endParaRPr sz="2000">
              <a:latin typeface="Lato"/>
              <a:ea typeface="Lato"/>
              <a:cs typeface="Lato"/>
              <a:sym typeface="Lato"/>
            </a:endParaRPr>
          </a:p>
        </p:txBody>
      </p:sp>
      <p:sp>
        <p:nvSpPr>
          <p:cNvPr id="102" name="Google Shape;102;p14"/>
          <p:cNvSpPr txBox="1"/>
          <p:nvPr/>
        </p:nvSpPr>
        <p:spPr>
          <a:xfrm>
            <a:off x="586250" y="11224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03" name="Google Shape;10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000"/>
                                        <p:tgtEl>
                                          <p:spTgt spid="1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a:spLocks noGrp="1"/>
          </p:cNvSpPr>
          <p:nvPr>
            <p:ph type="title" idx="4294967295"/>
          </p:nvPr>
        </p:nvSpPr>
        <p:spPr>
          <a:xfrm>
            <a:off x="1714150" y="2319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08" name="Google Shape;308;p33"/>
          <p:cNvSpPr txBox="1"/>
          <p:nvPr/>
        </p:nvSpPr>
        <p:spPr>
          <a:xfrm>
            <a:off x="1524925" y="912350"/>
            <a:ext cx="5525400" cy="400200"/>
          </a:xfrm>
          <a:prstGeom prst="rect">
            <a:avLst/>
          </a:prstGeom>
          <a:solidFill>
            <a:srgbClr val="D1D5DB"/>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attack following the attack paths to inject malicious code</a:t>
            </a:r>
            <a:endParaRPr>
              <a:latin typeface="Lato"/>
              <a:ea typeface="Lato"/>
              <a:cs typeface="Lato"/>
              <a:sym typeface="Lato"/>
            </a:endParaRPr>
          </a:p>
        </p:txBody>
      </p:sp>
      <p:pic>
        <p:nvPicPr>
          <p:cNvPr id="309" name="Google Shape;309;p33"/>
          <p:cNvPicPr preferRelativeResize="0"/>
          <p:nvPr/>
        </p:nvPicPr>
        <p:blipFill>
          <a:blip r:embed="rId3">
            <a:alphaModFix/>
          </a:blip>
          <a:stretch>
            <a:fillRect/>
          </a:stretch>
        </p:blipFill>
        <p:spPr>
          <a:xfrm>
            <a:off x="179425" y="2197400"/>
            <a:ext cx="4225800" cy="2192136"/>
          </a:xfrm>
          <a:prstGeom prst="rect">
            <a:avLst/>
          </a:prstGeom>
          <a:noFill/>
          <a:ln>
            <a:noFill/>
          </a:ln>
        </p:spPr>
      </p:pic>
      <p:pic>
        <p:nvPicPr>
          <p:cNvPr id="310" name="Google Shape;310;p33"/>
          <p:cNvPicPr preferRelativeResize="0"/>
          <p:nvPr/>
        </p:nvPicPr>
        <p:blipFill>
          <a:blip r:embed="rId4">
            <a:alphaModFix/>
          </a:blip>
          <a:stretch>
            <a:fillRect/>
          </a:stretch>
        </p:blipFill>
        <p:spPr>
          <a:xfrm>
            <a:off x="4557625" y="2311925"/>
            <a:ext cx="4570724" cy="2077600"/>
          </a:xfrm>
          <a:prstGeom prst="rect">
            <a:avLst/>
          </a:prstGeom>
          <a:noFill/>
          <a:ln>
            <a:noFill/>
          </a:ln>
        </p:spPr>
      </p:pic>
      <p:sp>
        <p:nvSpPr>
          <p:cNvPr id="311" name="Google Shape;311;p33"/>
          <p:cNvSpPr txBox="1"/>
          <p:nvPr/>
        </p:nvSpPr>
        <p:spPr>
          <a:xfrm>
            <a:off x="1744800" y="4446525"/>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CSRF attack</a:t>
            </a:r>
            <a:endParaRPr>
              <a:latin typeface="Lato"/>
              <a:ea typeface="Lato"/>
              <a:cs typeface="Lato"/>
              <a:sym typeface="Lato"/>
            </a:endParaRPr>
          </a:p>
        </p:txBody>
      </p:sp>
      <p:sp>
        <p:nvSpPr>
          <p:cNvPr id="312" name="Google Shape;312;p33"/>
          <p:cNvSpPr txBox="1"/>
          <p:nvPr/>
        </p:nvSpPr>
        <p:spPr>
          <a:xfrm>
            <a:off x="6165350" y="4434650"/>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XSS attack</a:t>
            </a:r>
            <a:endParaRPr>
              <a:latin typeface="Lato"/>
              <a:ea typeface="Lato"/>
              <a:cs typeface="Lato"/>
              <a:sym typeface="Lato"/>
            </a:endParaRPr>
          </a:p>
        </p:txBody>
      </p:sp>
      <p:sp>
        <p:nvSpPr>
          <p:cNvPr id="313" name="Google Shape;313;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4"/>
          <p:cNvSpPr txBox="1">
            <a:spLocks noGrp="1"/>
          </p:cNvSpPr>
          <p:nvPr>
            <p:ph type="title" idx="4294967295"/>
          </p:nvPr>
        </p:nvSpPr>
        <p:spPr>
          <a:xfrm>
            <a:off x="1714150" y="2319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19" name="Google Shape;319;p34"/>
          <p:cNvSpPr txBox="1"/>
          <p:nvPr/>
        </p:nvSpPr>
        <p:spPr>
          <a:xfrm>
            <a:off x="1524925" y="912350"/>
            <a:ext cx="5525400" cy="400200"/>
          </a:xfrm>
          <a:prstGeom prst="rect">
            <a:avLst/>
          </a:prstGeom>
          <a:solidFill>
            <a:srgbClr val="D1D5DB"/>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attack following the attack paths to inject malicious code</a:t>
            </a:r>
            <a:endParaRPr>
              <a:latin typeface="Lato"/>
              <a:ea typeface="Lato"/>
              <a:cs typeface="Lato"/>
              <a:sym typeface="Lato"/>
            </a:endParaRPr>
          </a:p>
        </p:txBody>
      </p:sp>
      <p:pic>
        <p:nvPicPr>
          <p:cNvPr id="320" name="Google Shape;320;p34"/>
          <p:cNvPicPr preferRelativeResize="0"/>
          <p:nvPr/>
        </p:nvPicPr>
        <p:blipFill>
          <a:blip r:embed="rId3">
            <a:alphaModFix/>
          </a:blip>
          <a:stretch>
            <a:fillRect/>
          </a:stretch>
        </p:blipFill>
        <p:spPr>
          <a:xfrm>
            <a:off x="167750" y="2255550"/>
            <a:ext cx="4361350" cy="1447800"/>
          </a:xfrm>
          <a:prstGeom prst="rect">
            <a:avLst/>
          </a:prstGeom>
          <a:noFill/>
          <a:ln>
            <a:noFill/>
          </a:ln>
        </p:spPr>
      </p:pic>
      <p:sp>
        <p:nvSpPr>
          <p:cNvPr id="321" name="Google Shape;321;p34"/>
          <p:cNvSpPr txBox="1"/>
          <p:nvPr/>
        </p:nvSpPr>
        <p:spPr>
          <a:xfrm>
            <a:off x="8250325" y="3546075"/>
            <a:ext cx="9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22" name="Google Shape;322;p34"/>
          <p:cNvPicPr preferRelativeResize="0"/>
          <p:nvPr/>
        </p:nvPicPr>
        <p:blipFill>
          <a:blip r:embed="rId4">
            <a:alphaModFix/>
          </a:blip>
          <a:stretch>
            <a:fillRect/>
          </a:stretch>
        </p:blipFill>
        <p:spPr>
          <a:xfrm>
            <a:off x="4751525" y="2052976"/>
            <a:ext cx="4206600" cy="2007850"/>
          </a:xfrm>
          <a:prstGeom prst="rect">
            <a:avLst/>
          </a:prstGeom>
          <a:noFill/>
          <a:ln>
            <a:noFill/>
          </a:ln>
        </p:spPr>
      </p:pic>
      <p:sp>
        <p:nvSpPr>
          <p:cNvPr id="323" name="Google Shape;323;p34"/>
          <p:cNvSpPr txBox="1"/>
          <p:nvPr/>
        </p:nvSpPr>
        <p:spPr>
          <a:xfrm>
            <a:off x="1744800" y="4446525"/>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SQLi attack</a:t>
            </a:r>
            <a:endParaRPr>
              <a:latin typeface="Lato"/>
              <a:ea typeface="Lato"/>
              <a:cs typeface="Lato"/>
              <a:sym typeface="Lato"/>
            </a:endParaRPr>
          </a:p>
        </p:txBody>
      </p:sp>
      <p:sp>
        <p:nvSpPr>
          <p:cNvPr id="324" name="Google Shape;324;p34"/>
          <p:cNvSpPr txBox="1"/>
          <p:nvPr/>
        </p:nvSpPr>
        <p:spPr>
          <a:xfrm>
            <a:off x="6437050" y="4446525"/>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RBAC attack</a:t>
            </a:r>
            <a:endParaRPr>
              <a:latin typeface="Lato"/>
              <a:ea typeface="Lato"/>
              <a:cs typeface="Lato"/>
              <a:sym typeface="Lato"/>
            </a:endParaRPr>
          </a:p>
        </p:txBody>
      </p:sp>
      <p:sp>
        <p:nvSpPr>
          <p:cNvPr id="325" name="Google Shape;325;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a:spLocks noGrp="1"/>
          </p:cNvSpPr>
          <p:nvPr>
            <p:ph type="title" idx="4294967295"/>
          </p:nvPr>
        </p:nvSpPr>
        <p:spPr>
          <a:xfrm>
            <a:off x="1674235" y="31133"/>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dirty="0"/>
              <a:t>Methodology</a:t>
            </a:r>
            <a:endParaRPr dirty="0"/>
          </a:p>
        </p:txBody>
      </p:sp>
      <p:sp>
        <p:nvSpPr>
          <p:cNvPr id="331" name="Google Shape;331;p35"/>
          <p:cNvSpPr txBox="1"/>
          <p:nvPr/>
        </p:nvSpPr>
        <p:spPr>
          <a:xfrm>
            <a:off x="1674235" y="565561"/>
            <a:ext cx="57156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Collect container activities through syscall parameters and event logs</a:t>
            </a:r>
            <a:endParaRPr dirty="0">
              <a:latin typeface="Lato"/>
              <a:ea typeface="Lato"/>
              <a:cs typeface="Lato"/>
              <a:sym typeface="Lato"/>
            </a:endParaRPr>
          </a:p>
        </p:txBody>
      </p:sp>
      <p:sp>
        <p:nvSpPr>
          <p:cNvPr id="332" name="Google Shape;332;p35"/>
          <p:cNvSpPr txBox="1"/>
          <p:nvPr/>
        </p:nvSpPr>
        <p:spPr>
          <a:xfrm>
            <a:off x="6554166" y="1657810"/>
            <a:ext cx="2400301" cy="2031295"/>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Collect container activities expressed through different features of system calls like </a:t>
            </a:r>
            <a:r>
              <a:rPr lang="en" sz="2000" dirty="0">
                <a:solidFill>
                  <a:srgbClr val="FF0000"/>
                </a:solidFill>
                <a:latin typeface="Lato"/>
                <a:ea typeface="Lato"/>
                <a:cs typeface="Lato"/>
                <a:sym typeface="Lato"/>
              </a:rPr>
              <a:t>frequency, name and sequence</a:t>
            </a:r>
            <a:endParaRPr sz="2000" dirty="0">
              <a:solidFill>
                <a:srgbClr val="FF0000"/>
              </a:solidFill>
              <a:latin typeface="Lato"/>
              <a:ea typeface="Lato"/>
              <a:cs typeface="Lato"/>
              <a:sym typeface="Lato"/>
            </a:endParaRPr>
          </a:p>
        </p:txBody>
      </p:sp>
      <p:sp>
        <p:nvSpPr>
          <p:cNvPr id="335" name="Google Shape;335;p35"/>
          <p:cNvSpPr txBox="1"/>
          <p:nvPr/>
        </p:nvSpPr>
        <p:spPr>
          <a:xfrm>
            <a:off x="53382" y="1969991"/>
            <a:ext cx="2536451" cy="1415742"/>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Gather </a:t>
            </a:r>
            <a:r>
              <a:rPr lang="en" sz="2000" dirty="0">
                <a:solidFill>
                  <a:srgbClr val="FF0000"/>
                </a:solidFill>
                <a:latin typeface="Lato"/>
                <a:ea typeface="Lato"/>
                <a:cs typeface="Lato"/>
                <a:sym typeface="Lato"/>
              </a:rPr>
              <a:t>event log files</a:t>
            </a:r>
            <a:r>
              <a:rPr lang="en" sz="2000" dirty="0">
                <a:latin typeface="Lato"/>
                <a:ea typeface="Lato"/>
                <a:cs typeface="Lato"/>
                <a:sym typeface="Lato"/>
              </a:rPr>
              <a:t> using </a:t>
            </a:r>
            <a:r>
              <a:rPr lang="en" sz="2000" dirty="0">
                <a:solidFill>
                  <a:srgbClr val="00FF00"/>
                </a:solidFill>
                <a:latin typeface="Lato"/>
                <a:ea typeface="Lato"/>
                <a:cs typeface="Lato"/>
                <a:sym typeface="Lato"/>
              </a:rPr>
              <a:t>minikube dashboard</a:t>
            </a:r>
            <a:r>
              <a:rPr lang="en" sz="2000" dirty="0">
                <a:latin typeface="Lato"/>
                <a:ea typeface="Lato"/>
                <a:cs typeface="Lato"/>
                <a:sym typeface="Lato"/>
              </a:rPr>
              <a:t> to  track user activity</a:t>
            </a:r>
            <a:endParaRPr sz="2000" dirty="0">
              <a:latin typeface="Lato"/>
              <a:ea typeface="Lato"/>
              <a:cs typeface="Lato"/>
              <a:sym typeface="Lato"/>
            </a:endParaRPr>
          </a:p>
        </p:txBody>
      </p:sp>
      <p:sp>
        <p:nvSpPr>
          <p:cNvPr id="336" name="Google Shape;336;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cxnSp>
        <p:nvCxnSpPr>
          <p:cNvPr id="9" name="Straight Arrow Connector 8">
            <a:extLst>
              <a:ext uri="{FF2B5EF4-FFF2-40B4-BE49-F238E27FC236}">
                <a16:creationId xmlns:a16="http://schemas.microsoft.com/office/drawing/2014/main" id="{4E58C222-18AD-875F-9B0E-2CBD1EAEF088}"/>
              </a:ext>
            </a:extLst>
          </p:cNvPr>
          <p:cNvCxnSpPr>
            <a:cxnSpLocks/>
            <a:stCxn id="21" idx="1"/>
            <a:endCxn id="335" idx="3"/>
          </p:cNvCxnSpPr>
          <p:nvPr/>
        </p:nvCxnSpPr>
        <p:spPr>
          <a:xfrm flipH="1">
            <a:off x="2589833" y="2675016"/>
            <a:ext cx="234051" cy="28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57ED007-9DFF-6306-2790-A6D3B34F7BFC}"/>
              </a:ext>
            </a:extLst>
          </p:cNvPr>
          <p:cNvCxnSpPr>
            <a:cxnSpLocks/>
            <a:stCxn id="25" idx="3"/>
            <a:endCxn id="332" idx="1"/>
          </p:cNvCxnSpPr>
          <p:nvPr/>
        </p:nvCxnSpPr>
        <p:spPr>
          <a:xfrm flipV="1">
            <a:off x="6245815" y="2673458"/>
            <a:ext cx="308351" cy="2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34CD003-862F-98DE-1A22-CBAEA105EB52}"/>
              </a:ext>
            </a:extLst>
          </p:cNvPr>
          <p:cNvPicPr>
            <a:picLocks noChangeAspect="1"/>
          </p:cNvPicPr>
          <p:nvPr/>
        </p:nvPicPr>
        <p:blipFill>
          <a:blip r:embed="rId3"/>
          <a:stretch>
            <a:fillRect/>
          </a:stretch>
        </p:blipFill>
        <p:spPr>
          <a:xfrm>
            <a:off x="2823884" y="1100762"/>
            <a:ext cx="3421931" cy="3699836"/>
          </a:xfrm>
          <a:prstGeom prst="rect">
            <a:avLst/>
          </a:prstGeom>
        </p:spPr>
      </p:pic>
      <p:sp>
        <p:nvSpPr>
          <p:cNvPr id="21" name="Rectangle 20">
            <a:extLst>
              <a:ext uri="{FF2B5EF4-FFF2-40B4-BE49-F238E27FC236}">
                <a16:creationId xmlns:a16="http://schemas.microsoft.com/office/drawing/2014/main" id="{5DE389E6-64FD-0E9E-E53C-D7198625E0C9}"/>
              </a:ext>
            </a:extLst>
          </p:cNvPr>
          <p:cNvSpPr/>
          <p:nvPr/>
        </p:nvSpPr>
        <p:spPr>
          <a:xfrm>
            <a:off x="2823884" y="2319618"/>
            <a:ext cx="1156445" cy="710795"/>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882ACF-8A29-118D-0BCE-407A0B24324C}"/>
              </a:ext>
            </a:extLst>
          </p:cNvPr>
          <p:cNvSpPr/>
          <p:nvPr/>
        </p:nvSpPr>
        <p:spPr>
          <a:xfrm>
            <a:off x="3980329" y="2319618"/>
            <a:ext cx="2265486" cy="712694"/>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43" name="Google Shape;343;p36"/>
          <p:cNvSpPr txBox="1"/>
          <p:nvPr/>
        </p:nvSpPr>
        <p:spPr>
          <a:xfrm>
            <a:off x="241794" y="2091692"/>
            <a:ext cx="3916410" cy="800189"/>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                Syscall Filtering 		     (Sequence)</a:t>
            </a:r>
            <a:endParaRPr sz="2000" dirty="0">
              <a:latin typeface="Lato"/>
              <a:ea typeface="Lato"/>
              <a:cs typeface="Lato"/>
              <a:sym typeface="Lato"/>
            </a:endParaRPr>
          </a:p>
        </p:txBody>
      </p:sp>
      <p:sp>
        <p:nvSpPr>
          <p:cNvPr id="345" name="Google Shape;345;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2" name="Picture 1">
            <a:extLst>
              <a:ext uri="{FF2B5EF4-FFF2-40B4-BE49-F238E27FC236}">
                <a16:creationId xmlns:a16="http://schemas.microsoft.com/office/drawing/2014/main" id="{44AE60BA-B81A-F5A0-4426-7930F04F90A0}"/>
              </a:ext>
            </a:extLst>
          </p:cNvPr>
          <p:cNvPicPr>
            <a:picLocks noChangeAspect="1"/>
          </p:cNvPicPr>
          <p:nvPr/>
        </p:nvPicPr>
        <p:blipFill>
          <a:blip r:embed="rId3"/>
          <a:stretch>
            <a:fillRect/>
          </a:stretch>
        </p:blipFill>
        <p:spPr>
          <a:xfrm>
            <a:off x="4985798" y="690779"/>
            <a:ext cx="3754184" cy="4059072"/>
          </a:xfrm>
          <a:prstGeom prst="rect">
            <a:avLst/>
          </a:prstGeom>
        </p:spPr>
      </p:pic>
      <p:sp>
        <p:nvSpPr>
          <p:cNvPr id="3" name="Rectangle 2">
            <a:extLst>
              <a:ext uri="{FF2B5EF4-FFF2-40B4-BE49-F238E27FC236}">
                <a16:creationId xmlns:a16="http://schemas.microsoft.com/office/drawing/2014/main" id="{C807400D-E566-F766-8F1D-1D9061CF14D1}"/>
              </a:ext>
            </a:extLst>
          </p:cNvPr>
          <p:cNvSpPr/>
          <p:nvPr/>
        </p:nvSpPr>
        <p:spPr>
          <a:xfrm>
            <a:off x="7483288" y="2796988"/>
            <a:ext cx="1256694" cy="3429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7"/>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53" name="Google Shape;353;p37"/>
          <p:cNvSpPr txBox="1"/>
          <p:nvPr/>
        </p:nvSpPr>
        <p:spPr>
          <a:xfrm>
            <a:off x="428950" y="1558550"/>
            <a:ext cx="52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Lato"/>
              <a:ea typeface="Lato"/>
              <a:cs typeface="Lato"/>
              <a:sym typeface="Lato"/>
            </a:endParaRPr>
          </a:p>
        </p:txBody>
      </p:sp>
      <p:sp>
        <p:nvSpPr>
          <p:cNvPr id="354" name="Google Shape;354;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2" name="Google Shape;343;p36">
            <a:extLst>
              <a:ext uri="{FF2B5EF4-FFF2-40B4-BE49-F238E27FC236}">
                <a16:creationId xmlns:a16="http://schemas.microsoft.com/office/drawing/2014/main" id="{FEB9DE5C-240B-A9F3-8EE1-7FB529FE4E43}"/>
              </a:ext>
            </a:extLst>
          </p:cNvPr>
          <p:cNvSpPr txBox="1"/>
          <p:nvPr/>
        </p:nvSpPr>
        <p:spPr>
          <a:xfrm>
            <a:off x="241794" y="2091692"/>
            <a:ext cx="3916410" cy="800189"/>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                Syscall Filtering 		     (Frequency)</a:t>
            </a:r>
            <a:endParaRPr sz="2000" dirty="0">
              <a:latin typeface="Lato"/>
              <a:ea typeface="Lato"/>
              <a:cs typeface="Lato"/>
              <a:sym typeface="Lato"/>
            </a:endParaRPr>
          </a:p>
        </p:txBody>
      </p:sp>
      <p:pic>
        <p:nvPicPr>
          <p:cNvPr id="3" name="Picture 2">
            <a:extLst>
              <a:ext uri="{FF2B5EF4-FFF2-40B4-BE49-F238E27FC236}">
                <a16:creationId xmlns:a16="http://schemas.microsoft.com/office/drawing/2014/main" id="{4833A00C-674C-11CC-6630-D0FF716A442A}"/>
              </a:ext>
            </a:extLst>
          </p:cNvPr>
          <p:cNvPicPr>
            <a:picLocks noChangeAspect="1"/>
          </p:cNvPicPr>
          <p:nvPr/>
        </p:nvPicPr>
        <p:blipFill>
          <a:blip r:embed="rId3"/>
          <a:stretch>
            <a:fillRect/>
          </a:stretch>
        </p:blipFill>
        <p:spPr>
          <a:xfrm>
            <a:off x="4985798" y="690779"/>
            <a:ext cx="3754184" cy="4059072"/>
          </a:xfrm>
          <a:prstGeom prst="rect">
            <a:avLst/>
          </a:prstGeom>
        </p:spPr>
      </p:pic>
      <p:sp>
        <p:nvSpPr>
          <p:cNvPr id="4" name="Rectangle 3">
            <a:extLst>
              <a:ext uri="{FF2B5EF4-FFF2-40B4-BE49-F238E27FC236}">
                <a16:creationId xmlns:a16="http://schemas.microsoft.com/office/drawing/2014/main" id="{374019C5-9ECB-C152-BBFF-0AC108CF0966}"/>
              </a:ext>
            </a:extLst>
          </p:cNvPr>
          <p:cNvSpPr/>
          <p:nvPr/>
        </p:nvSpPr>
        <p:spPr>
          <a:xfrm>
            <a:off x="6239435" y="2783541"/>
            <a:ext cx="1243853" cy="56477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38"/>
          <p:cNvSpPr txBox="1">
            <a:spLocks noGrp="1"/>
          </p:cNvSpPr>
          <p:nvPr>
            <p:ph type="title" idx="4294967295"/>
          </p:nvPr>
        </p:nvSpPr>
        <p:spPr>
          <a:xfrm>
            <a:off x="20261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64" name="Google Shape;364;p38"/>
          <p:cNvSpPr txBox="1"/>
          <p:nvPr/>
        </p:nvSpPr>
        <p:spPr>
          <a:xfrm>
            <a:off x="2627825" y="794050"/>
            <a:ext cx="37209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             Syscall Filtering</a:t>
            </a:r>
            <a:endParaRPr sz="2000" dirty="0">
              <a:latin typeface="Lato"/>
              <a:ea typeface="Lato"/>
              <a:cs typeface="Lato"/>
              <a:sym typeface="Lato"/>
            </a:endParaRPr>
          </a:p>
        </p:txBody>
      </p:sp>
      <p:sp>
        <p:nvSpPr>
          <p:cNvPr id="365" name="Google Shape;365;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366" name="Google Shape;366;p38"/>
          <p:cNvPicPr preferRelativeResize="0"/>
          <p:nvPr/>
        </p:nvPicPr>
        <p:blipFill>
          <a:blip r:embed="rId3">
            <a:alphaModFix/>
          </a:blip>
          <a:stretch>
            <a:fillRect/>
          </a:stretch>
        </p:blipFill>
        <p:spPr>
          <a:xfrm>
            <a:off x="3212463" y="1455750"/>
            <a:ext cx="2719076" cy="35311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9"/>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72" name="Google Shape;372;p39"/>
          <p:cNvSpPr txBox="1"/>
          <p:nvPr/>
        </p:nvSpPr>
        <p:spPr>
          <a:xfrm>
            <a:off x="287424" y="2166332"/>
            <a:ext cx="3565160" cy="1107965"/>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Designing syscall parameter blueprint  to detect malicious    	code injection</a:t>
            </a:r>
            <a:endParaRPr sz="2000" dirty="0">
              <a:latin typeface="Lato"/>
              <a:ea typeface="Lato"/>
              <a:cs typeface="Lato"/>
              <a:sym typeface="Lato"/>
            </a:endParaRPr>
          </a:p>
        </p:txBody>
      </p:sp>
      <p:sp>
        <p:nvSpPr>
          <p:cNvPr id="377" name="Google Shape;37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2" name="Picture 1">
            <a:extLst>
              <a:ext uri="{FF2B5EF4-FFF2-40B4-BE49-F238E27FC236}">
                <a16:creationId xmlns:a16="http://schemas.microsoft.com/office/drawing/2014/main" id="{9778AA29-B126-AA35-C0E6-9E2CA02BB2C7}"/>
              </a:ext>
            </a:extLst>
          </p:cNvPr>
          <p:cNvPicPr>
            <a:picLocks noChangeAspect="1"/>
          </p:cNvPicPr>
          <p:nvPr/>
        </p:nvPicPr>
        <p:blipFill>
          <a:blip r:embed="rId3"/>
          <a:stretch>
            <a:fillRect/>
          </a:stretch>
        </p:blipFill>
        <p:spPr>
          <a:xfrm>
            <a:off x="4985798" y="690779"/>
            <a:ext cx="3754184" cy="4059072"/>
          </a:xfrm>
          <a:prstGeom prst="rect">
            <a:avLst/>
          </a:prstGeom>
        </p:spPr>
      </p:pic>
      <p:sp>
        <p:nvSpPr>
          <p:cNvPr id="3" name="Rectangle 2">
            <a:extLst>
              <a:ext uri="{FF2B5EF4-FFF2-40B4-BE49-F238E27FC236}">
                <a16:creationId xmlns:a16="http://schemas.microsoft.com/office/drawing/2014/main" id="{0BF9B5C0-83FF-C967-1678-47B08D30D47A}"/>
              </a:ext>
            </a:extLst>
          </p:cNvPr>
          <p:cNvSpPr/>
          <p:nvPr/>
        </p:nvSpPr>
        <p:spPr>
          <a:xfrm>
            <a:off x="4985798" y="2877671"/>
            <a:ext cx="1246914" cy="753035"/>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DD75B94-5265-AF14-9B1C-8D828360D0D2}"/>
              </a:ext>
            </a:extLst>
          </p:cNvPr>
          <p:cNvSpPr/>
          <p:nvPr/>
        </p:nvSpPr>
        <p:spPr>
          <a:xfrm>
            <a:off x="6232712" y="3630706"/>
            <a:ext cx="1246914" cy="47064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A883DE-07FC-8EEE-637F-FD513F31CDC4}"/>
              </a:ext>
            </a:extLst>
          </p:cNvPr>
          <p:cNvSpPr/>
          <p:nvPr/>
        </p:nvSpPr>
        <p:spPr>
          <a:xfrm>
            <a:off x="7479626" y="3449172"/>
            <a:ext cx="1246914" cy="65218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85" name="Google Shape;385;p40"/>
          <p:cNvSpPr txBox="1"/>
          <p:nvPr/>
        </p:nvSpPr>
        <p:spPr>
          <a:xfrm>
            <a:off x="3188600" y="1332225"/>
            <a:ext cx="198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386" name="Google Shape;386;p40"/>
          <p:cNvSpPr/>
          <p:nvPr/>
        </p:nvSpPr>
        <p:spPr>
          <a:xfrm>
            <a:off x="188425" y="2968050"/>
            <a:ext cx="629100" cy="5790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txBox="1"/>
          <p:nvPr/>
        </p:nvSpPr>
        <p:spPr>
          <a:xfrm>
            <a:off x="114300" y="3057450"/>
            <a:ext cx="319592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r>
              <a:rPr lang="en" dirty="0">
                <a:latin typeface="Lato"/>
                <a:ea typeface="Lato"/>
                <a:cs typeface="Lato"/>
                <a:sym typeface="Lato"/>
              </a:rPr>
              <a:t>-S</a:t>
            </a:r>
            <a:r>
              <a:rPr lang="en" baseline="-25000" dirty="0">
                <a:latin typeface="Lato"/>
                <a:ea typeface="Lato"/>
                <a:cs typeface="Lato"/>
                <a:sym typeface="Lato"/>
              </a:rPr>
              <a:t>4</a:t>
            </a:r>
            <a:r>
              <a:rPr lang="en" dirty="0">
                <a:latin typeface="Lato"/>
                <a:ea typeface="Lato"/>
                <a:cs typeface="Lato"/>
                <a:sym typeface="Lato"/>
              </a:rPr>
              <a:t>-S</a:t>
            </a:r>
            <a:r>
              <a:rPr lang="en" baseline="-25000" dirty="0">
                <a:latin typeface="Lato"/>
                <a:ea typeface="Lato"/>
                <a:cs typeface="Lato"/>
                <a:sym typeface="Lato"/>
              </a:rPr>
              <a:t>5</a:t>
            </a:r>
            <a:r>
              <a:rPr lang="en" dirty="0">
                <a:latin typeface="Lato"/>
                <a:ea typeface="Lato"/>
                <a:cs typeface="Lato"/>
                <a:sym typeface="Lato"/>
              </a:rPr>
              <a:t>-S</a:t>
            </a:r>
            <a:r>
              <a:rPr lang="en" baseline="-25000" dirty="0">
                <a:latin typeface="Lato"/>
                <a:ea typeface="Lato"/>
                <a:cs typeface="Lato"/>
                <a:sym typeface="Lato"/>
              </a:rPr>
              <a:t>6</a:t>
            </a:r>
            <a:r>
              <a:rPr lang="en" dirty="0">
                <a:latin typeface="Lato"/>
                <a:ea typeface="Lato"/>
                <a:cs typeface="Lato"/>
                <a:sym typeface="Lato"/>
              </a:rPr>
              <a:t>-S</a:t>
            </a:r>
            <a:r>
              <a:rPr lang="en" baseline="-25000" dirty="0">
                <a:latin typeface="Lato"/>
                <a:ea typeface="Lato"/>
                <a:cs typeface="Lato"/>
                <a:sym typeface="Lato"/>
              </a:rPr>
              <a:t>7</a:t>
            </a:r>
            <a:r>
              <a:rPr lang="en" dirty="0">
                <a:latin typeface="Lato"/>
                <a:ea typeface="Lato"/>
                <a:cs typeface="Lato"/>
                <a:sym typeface="Lato"/>
              </a:rPr>
              <a:t>-S</a:t>
            </a:r>
            <a:r>
              <a:rPr lang="en" baseline="-25000" dirty="0">
                <a:latin typeface="Lato"/>
                <a:ea typeface="Lato"/>
                <a:cs typeface="Lato"/>
                <a:sym typeface="Lato"/>
              </a:rPr>
              <a:t>8</a:t>
            </a:r>
            <a:r>
              <a:rPr lang="en" dirty="0">
                <a:latin typeface="Lato"/>
                <a:ea typeface="Lato"/>
                <a:cs typeface="Lato"/>
                <a:sym typeface="Lato"/>
              </a:rPr>
              <a:t>-S</a:t>
            </a:r>
            <a:r>
              <a:rPr lang="en" baseline="-25000" dirty="0">
                <a:latin typeface="Lato"/>
                <a:ea typeface="Lato"/>
                <a:cs typeface="Lato"/>
                <a:sym typeface="Lato"/>
              </a:rPr>
              <a:t>9</a:t>
            </a:r>
            <a:r>
              <a:rPr lang="en" dirty="0">
                <a:latin typeface="Lato"/>
                <a:ea typeface="Lato"/>
                <a:cs typeface="Lato"/>
                <a:sym typeface="Lato"/>
              </a:rPr>
              <a:t>-S</a:t>
            </a:r>
            <a:r>
              <a:rPr lang="en" baseline="-25000" dirty="0">
                <a:latin typeface="Lato"/>
                <a:ea typeface="Lato"/>
                <a:cs typeface="Lato"/>
                <a:sym typeface="Lato"/>
              </a:rPr>
              <a:t>10</a:t>
            </a:r>
            <a:r>
              <a:rPr lang="en" dirty="0">
                <a:latin typeface="Lato"/>
                <a:ea typeface="Lato"/>
                <a:cs typeface="Lato"/>
                <a:sym typeface="Lato"/>
              </a:rPr>
              <a:t>-S</a:t>
            </a:r>
            <a:r>
              <a:rPr lang="en" baseline="-25000" dirty="0">
                <a:latin typeface="Lato"/>
                <a:ea typeface="Lato"/>
                <a:cs typeface="Lato"/>
                <a:sym typeface="Lato"/>
              </a:rPr>
              <a:t>11</a:t>
            </a:r>
            <a:r>
              <a:rPr lang="en" dirty="0">
                <a:latin typeface="Lato"/>
                <a:ea typeface="Lato"/>
                <a:cs typeface="Lato"/>
                <a:sym typeface="Lato"/>
              </a:rPr>
              <a:t> … S</a:t>
            </a:r>
            <a:r>
              <a:rPr lang="en" baseline="-25000" dirty="0">
                <a:latin typeface="Lato"/>
                <a:ea typeface="Lato"/>
                <a:cs typeface="Lato"/>
                <a:sym typeface="Lato"/>
              </a:rPr>
              <a:t>n</a:t>
            </a:r>
            <a:endParaRPr baseline="-25000" dirty="0">
              <a:latin typeface="Lato"/>
              <a:ea typeface="Lato"/>
              <a:cs typeface="Lato"/>
              <a:sym typeface="Lato"/>
            </a:endParaRPr>
          </a:p>
        </p:txBody>
      </p:sp>
      <p:sp>
        <p:nvSpPr>
          <p:cNvPr id="388" name="Google Shape;388;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389" name="Google Shape;389;p40"/>
          <p:cNvSpPr txBox="1"/>
          <p:nvPr/>
        </p:nvSpPr>
        <p:spPr>
          <a:xfrm>
            <a:off x="386075" y="662625"/>
            <a:ext cx="84291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95" name="Google Shape;395;p41"/>
          <p:cNvSpPr/>
          <p:nvPr/>
        </p:nvSpPr>
        <p:spPr>
          <a:xfrm>
            <a:off x="188425" y="2968050"/>
            <a:ext cx="629100" cy="5790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txBox="1"/>
          <p:nvPr/>
        </p:nvSpPr>
        <p:spPr>
          <a:xfrm>
            <a:off x="100075" y="3057450"/>
            <a:ext cx="321015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1</a:t>
            </a: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r>
              <a:rPr lang="en">
                <a:latin typeface="Lato"/>
                <a:ea typeface="Lato"/>
                <a:cs typeface="Lato"/>
                <a:sym typeface="Lato"/>
              </a:rPr>
              <a:t>-S</a:t>
            </a:r>
            <a:r>
              <a:rPr lang="en" baseline="-25000">
                <a:latin typeface="Lato"/>
                <a:ea typeface="Lato"/>
                <a:cs typeface="Lato"/>
                <a:sym typeface="Lato"/>
              </a:rPr>
              <a:t>4</a:t>
            </a:r>
            <a:r>
              <a:rPr lang="en">
                <a:latin typeface="Lato"/>
                <a:ea typeface="Lato"/>
                <a:cs typeface="Lato"/>
                <a:sym typeface="Lato"/>
              </a:rPr>
              <a:t>-S</a:t>
            </a:r>
            <a:r>
              <a:rPr lang="en" baseline="-25000">
                <a:latin typeface="Lato"/>
                <a:ea typeface="Lato"/>
                <a:cs typeface="Lato"/>
                <a:sym typeface="Lato"/>
              </a:rPr>
              <a:t>5</a:t>
            </a:r>
            <a:r>
              <a:rPr lang="en">
                <a:latin typeface="Lato"/>
                <a:ea typeface="Lato"/>
                <a:cs typeface="Lato"/>
                <a:sym typeface="Lato"/>
              </a:rPr>
              <a:t>-S</a:t>
            </a:r>
            <a:r>
              <a:rPr lang="en" baseline="-25000">
                <a:latin typeface="Lato"/>
                <a:ea typeface="Lato"/>
                <a:cs typeface="Lato"/>
                <a:sym typeface="Lato"/>
              </a:rPr>
              <a:t>6</a:t>
            </a:r>
            <a:r>
              <a:rPr lang="en">
                <a:latin typeface="Lato"/>
                <a:ea typeface="Lato"/>
                <a:cs typeface="Lato"/>
                <a:sym typeface="Lato"/>
              </a:rPr>
              <a:t>-S</a:t>
            </a:r>
            <a:r>
              <a:rPr lang="en" baseline="-25000">
                <a:latin typeface="Lato"/>
                <a:ea typeface="Lato"/>
                <a:cs typeface="Lato"/>
                <a:sym typeface="Lato"/>
              </a:rPr>
              <a:t>7</a:t>
            </a:r>
            <a:r>
              <a:rPr lang="en">
                <a:latin typeface="Lato"/>
                <a:ea typeface="Lato"/>
                <a:cs typeface="Lato"/>
                <a:sym typeface="Lato"/>
              </a:rPr>
              <a:t>-S</a:t>
            </a:r>
            <a:r>
              <a:rPr lang="en" baseline="-25000">
                <a:latin typeface="Lato"/>
                <a:ea typeface="Lato"/>
                <a:cs typeface="Lato"/>
                <a:sym typeface="Lato"/>
              </a:rPr>
              <a:t>8</a:t>
            </a:r>
            <a:r>
              <a:rPr lang="en">
                <a:latin typeface="Lato"/>
                <a:ea typeface="Lato"/>
                <a:cs typeface="Lato"/>
                <a:sym typeface="Lato"/>
              </a:rPr>
              <a:t>-S</a:t>
            </a:r>
            <a:r>
              <a:rPr lang="en" baseline="-25000">
                <a:latin typeface="Lato"/>
                <a:ea typeface="Lato"/>
                <a:cs typeface="Lato"/>
                <a:sym typeface="Lato"/>
              </a:rPr>
              <a:t>9</a:t>
            </a:r>
            <a:r>
              <a:rPr lang="en">
                <a:latin typeface="Lato"/>
                <a:ea typeface="Lato"/>
                <a:cs typeface="Lato"/>
                <a:sym typeface="Lato"/>
              </a:rPr>
              <a:t>-S</a:t>
            </a:r>
            <a:r>
              <a:rPr lang="en" baseline="-25000">
                <a:latin typeface="Lato"/>
                <a:ea typeface="Lato"/>
                <a:cs typeface="Lato"/>
                <a:sym typeface="Lato"/>
              </a:rPr>
              <a:t>10</a:t>
            </a:r>
            <a:r>
              <a:rPr lang="en">
                <a:latin typeface="Lato"/>
                <a:ea typeface="Lato"/>
                <a:cs typeface="Lato"/>
                <a:sym typeface="Lato"/>
              </a:rPr>
              <a:t>-S</a:t>
            </a:r>
            <a:r>
              <a:rPr lang="en" baseline="-25000">
                <a:latin typeface="Lato"/>
                <a:ea typeface="Lato"/>
                <a:cs typeface="Lato"/>
                <a:sym typeface="Lato"/>
              </a:rPr>
              <a:t>11</a:t>
            </a:r>
            <a:r>
              <a:rPr lang="en">
                <a:latin typeface="Lato"/>
                <a:ea typeface="Lato"/>
                <a:cs typeface="Lato"/>
                <a:sym typeface="Lato"/>
              </a:rPr>
              <a:t> … S</a:t>
            </a:r>
            <a:r>
              <a:rPr lang="en" baseline="-25000">
                <a:latin typeface="Lato"/>
                <a:ea typeface="Lato"/>
                <a:cs typeface="Lato"/>
                <a:sym typeface="Lato"/>
              </a:rPr>
              <a:t>n</a:t>
            </a:r>
            <a:endParaRPr baseline="-25000">
              <a:latin typeface="Lato"/>
              <a:ea typeface="Lato"/>
              <a:cs typeface="Lato"/>
              <a:sym typeface="Lato"/>
            </a:endParaRPr>
          </a:p>
        </p:txBody>
      </p:sp>
      <p:sp>
        <p:nvSpPr>
          <p:cNvPr id="397" name="Google Shape;397;p41"/>
          <p:cNvSpPr txBox="1"/>
          <p:nvPr/>
        </p:nvSpPr>
        <p:spPr>
          <a:xfrm>
            <a:off x="3531774" y="3066525"/>
            <a:ext cx="86242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endParaRPr baseline="-25000" dirty="0">
              <a:latin typeface="Lato"/>
              <a:ea typeface="Lato"/>
              <a:cs typeface="Lato"/>
              <a:sym typeface="Lato"/>
            </a:endParaRPr>
          </a:p>
        </p:txBody>
      </p:sp>
      <p:cxnSp>
        <p:nvCxnSpPr>
          <p:cNvPr id="398" name="Google Shape;398;p41"/>
          <p:cNvCxnSpPr>
            <a:cxnSpLocks/>
            <a:stCxn id="396" idx="3"/>
            <a:endCxn id="397" idx="1"/>
          </p:cNvCxnSpPr>
          <p:nvPr/>
        </p:nvCxnSpPr>
        <p:spPr>
          <a:xfrm>
            <a:off x="3310225" y="3257550"/>
            <a:ext cx="221549" cy="9075"/>
          </a:xfrm>
          <a:prstGeom prst="straightConnector1">
            <a:avLst/>
          </a:prstGeom>
          <a:noFill/>
          <a:ln w="19050" cap="flat" cmpd="sng">
            <a:solidFill>
              <a:schemeClr val="dk2"/>
            </a:solidFill>
            <a:prstDash val="solid"/>
            <a:round/>
            <a:headEnd type="none" w="med" len="med"/>
            <a:tailEnd type="triangle" w="med" len="med"/>
          </a:ln>
        </p:spPr>
      </p:cxnSp>
      <p:pic>
        <p:nvPicPr>
          <p:cNvPr id="399" name="Google Shape;399;p41"/>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00" name="Google Shape;400;p41"/>
          <p:cNvSpPr txBox="1"/>
          <p:nvPr/>
        </p:nvSpPr>
        <p:spPr>
          <a:xfrm>
            <a:off x="4527800" y="19268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01" name="Google Shape;401;p41"/>
          <p:cNvCxnSpPr>
            <a:cxnSpLocks/>
            <a:stCxn id="397" idx="0"/>
            <a:endCxn id="400" idx="1"/>
          </p:cNvCxnSpPr>
          <p:nvPr/>
        </p:nvCxnSpPr>
        <p:spPr>
          <a:xfrm flipV="1">
            <a:off x="3962987" y="2342525"/>
            <a:ext cx="564813" cy="724000"/>
          </a:xfrm>
          <a:prstGeom prst="straightConnector1">
            <a:avLst/>
          </a:prstGeom>
          <a:noFill/>
          <a:ln w="19050" cap="flat" cmpd="sng">
            <a:solidFill>
              <a:schemeClr val="dk2"/>
            </a:solidFill>
            <a:prstDash val="solid"/>
            <a:round/>
            <a:headEnd type="none" w="med" len="med"/>
            <a:tailEnd type="triangle" w="med" len="med"/>
          </a:ln>
        </p:spPr>
      </p:cxnSp>
      <p:cxnSp>
        <p:nvCxnSpPr>
          <p:cNvPr id="402" name="Google Shape;402;p41"/>
          <p:cNvCxnSpPr>
            <a:stCxn id="400" idx="3"/>
            <a:endCxn id="399" idx="0"/>
          </p:cNvCxnSpPr>
          <p:nvPr/>
        </p:nvCxnSpPr>
        <p:spPr>
          <a:xfrm>
            <a:off x="7752200" y="2342525"/>
            <a:ext cx="684000" cy="307200"/>
          </a:xfrm>
          <a:prstGeom prst="straightConnector1">
            <a:avLst/>
          </a:prstGeom>
          <a:noFill/>
          <a:ln w="19050" cap="flat" cmpd="sng">
            <a:solidFill>
              <a:schemeClr val="dk2"/>
            </a:solidFill>
            <a:prstDash val="solid"/>
            <a:round/>
            <a:headEnd type="none" w="med" len="med"/>
            <a:tailEnd type="triangle" w="med" len="med"/>
          </a:ln>
        </p:spPr>
      </p:cxnSp>
      <p:sp>
        <p:nvSpPr>
          <p:cNvPr id="403" name="Google Shape;403;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404" name="Google Shape;404;p41"/>
          <p:cNvSpPr txBox="1"/>
          <p:nvPr/>
        </p:nvSpPr>
        <p:spPr>
          <a:xfrm>
            <a:off x="3188600" y="1332225"/>
            <a:ext cx="198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405" name="Google Shape;405;p41"/>
          <p:cNvSpPr txBox="1"/>
          <p:nvPr/>
        </p:nvSpPr>
        <p:spPr>
          <a:xfrm>
            <a:off x="386075" y="662625"/>
            <a:ext cx="84291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11" name="Google Shape;411;p42"/>
          <p:cNvSpPr/>
          <p:nvPr/>
        </p:nvSpPr>
        <p:spPr>
          <a:xfrm>
            <a:off x="177351" y="2968050"/>
            <a:ext cx="660849" cy="5790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2"/>
          <p:cNvSpPr txBox="1"/>
          <p:nvPr/>
        </p:nvSpPr>
        <p:spPr>
          <a:xfrm>
            <a:off x="100075" y="3057450"/>
            <a:ext cx="321015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r>
              <a:rPr lang="en" dirty="0">
                <a:latin typeface="Lato"/>
                <a:ea typeface="Lato"/>
                <a:cs typeface="Lato"/>
                <a:sym typeface="Lato"/>
              </a:rPr>
              <a:t>-S</a:t>
            </a:r>
            <a:r>
              <a:rPr lang="en" baseline="-25000" dirty="0">
                <a:latin typeface="Lato"/>
                <a:ea typeface="Lato"/>
                <a:cs typeface="Lato"/>
                <a:sym typeface="Lato"/>
              </a:rPr>
              <a:t>4</a:t>
            </a:r>
            <a:r>
              <a:rPr lang="en" dirty="0">
                <a:latin typeface="Lato"/>
                <a:ea typeface="Lato"/>
                <a:cs typeface="Lato"/>
                <a:sym typeface="Lato"/>
              </a:rPr>
              <a:t>-S</a:t>
            </a:r>
            <a:r>
              <a:rPr lang="en" baseline="-25000" dirty="0">
                <a:latin typeface="Lato"/>
                <a:ea typeface="Lato"/>
                <a:cs typeface="Lato"/>
                <a:sym typeface="Lato"/>
              </a:rPr>
              <a:t>5</a:t>
            </a:r>
            <a:r>
              <a:rPr lang="en" dirty="0">
                <a:latin typeface="Lato"/>
                <a:ea typeface="Lato"/>
                <a:cs typeface="Lato"/>
                <a:sym typeface="Lato"/>
              </a:rPr>
              <a:t>-S</a:t>
            </a:r>
            <a:r>
              <a:rPr lang="en" baseline="-25000" dirty="0">
                <a:latin typeface="Lato"/>
                <a:ea typeface="Lato"/>
                <a:cs typeface="Lato"/>
                <a:sym typeface="Lato"/>
              </a:rPr>
              <a:t>6</a:t>
            </a:r>
            <a:r>
              <a:rPr lang="en" dirty="0">
                <a:latin typeface="Lato"/>
                <a:ea typeface="Lato"/>
                <a:cs typeface="Lato"/>
                <a:sym typeface="Lato"/>
              </a:rPr>
              <a:t>-S</a:t>
            </a:r>
            <a:r>
              <a:rPr lang="en" baseline="-25000" dirty="0">
                <a:latin typeface="Lato"/>
                <a:ea typeface="Lato"/>
                <a:cs typeface="Lato"/>
                <a:sym typeface="Lato"/>
              </a:rPr>
              <a:t>7</a:t>
            </a:r>
            <a:r>
              <a:rPr lang="en" dirty="0">
                <a:latin typeface="Lato"/>
                <a:ea typeface="Lato"/>
                <a:cs typeface="Lato"/>
                <a:sym typeface="Lato"/>
              </a:rPr>
              <a:t>-S</a:t>
            </a:r>
            <a:r>
              <a:rPr lang="en" baseline="-25000" dirty="0">
                <a:latin typeface="Lato"/>
                <a:ea typeface="Lato"/>
                <a:cs typeface="Lato"/>
                <a:sym typeface="Lato"/>
              </a:rPr>
              <a:t>8</a:t>
            </a:r>
            <a:r>
              <a:rPr lang="en" dirty="0">
                <a:latin typeface="Lato"/>
                <a:ea typeface="Lato"/>
                <a:cs typeface="Lato"/>
                <a:sym typeface="Lato"/>
              </a:rPr>
              <a:t>-S</a:t>
            </a:r>
            <a:r>
              <a:rPr lang="en" baseline="-25000" dirty="0">
                <a:latin typeface="Lato"/>
                <a:ea typeface="Lato"/>
                <a:cs typeface="Lato"/>
                <a:sym typeface="Lato"/>
              </a:rPr>
              <a:t>9</a:t>
            </a:r>
            <a:r>
              <a:rPr lang="en" dirty="0">
                <a:latin typeface="Lato"/>
                <a:ea typeface="Lato"/>
                <a:cs typeface="Lato"/>
                <a:sym typeface="Lato"/>
              </a:rPr>
              <a:t>-S</a:t>
            </a:r>
            <a:r>
              <a:rPr lang="en" baseline="-25000" dirty="0">
                <a:latin typeface="Lato"/>
                <a:ea typeface="Lato"/>
                <a:cs typeface="Lato"/>
                <a:sym typeface="Lato"/>
              </a:rPr>
              <a:t>10</a:t>
            </a:r>
            <a:r>
              <a:rPr lang="en" dirty="0">
                <a:latin typeface="Lato"/>
                <a:ea typeface="Lato"/>
                <a:cs typeface="Lato"/>
                <a:sym typeface="Lato"/>
              </a:rPr>
              <a:t>-S</a:t>
            </a:r>
            <a:r>
              <a:rPr lang="en" baseline="-25000" dirty="0">
                <a:latin typeface="Lato"/>
                <a:ea typeface="Lato"/>
                <a:cs typeface="Lato"/>
                <a:sym typeface="Lato"/>
              </a:rPr>
              <a:t>11</a:t>
            </a:r>
            <a:r>
              <a:rPr lang="en" dirty="0">
                <a:latin typeface="Lato"/>
                <a:ea typeface="Lato"/>
                <a:cs typeface="Lato"/>
                <a:sym typeface="Lato"/>
              </a:rPr>
              <a:t> … S</a:t>
            </a:r>
            <a:r>
              <a:rPr lang="en" baseline="-25000" dirty="0">
                <a:latin typeface="Lato"/>
                <a:ea typeface="Lato"/>
                <a:cs typeface="Lato"/>
                <a:sym typeface="Lato"/>
              </a:rPr>
              <a:t>n</a:t>
            </a:r>
            <a:endParaRPr baseline="-25000" dirty="0">
              <a:latin typeface="Lato"/>
              <a:ea typeface="Lato"/>
              <a:cs typeface="Lato"/>
              <a:sym typeface="Lato"/>
            </a:endParaRPr>
          </a:p>
        </p:txBody>
      </p:sp>
      <p:sp>
        <p:nvSpPr>
          <p:cNvPr id="413" name="Google Shape;413;p42"/>
          <p:cNvSpPr txBox="1"/>
          <p:nvPr/>
        </p:nvSpPr>
        <p:spPr>
          <a:xfrm>
            <a:off x="3531774" y="3066525"/>
            <a:ext cx="83067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1</a:t>
            </a: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endParaRPr baseline="-25000">
              <a:latin typeface="Lato"/>
              <a:ea typeface="Lato"/>
              <a:cs typeface="Lato"/>
              <a:sym typeface="Lato"/>
            </a:endParaRPr>
          </a:p>
        </p:txBody>
      </p:sp>
      <p:cxnSp>
        <p:nvCxnSpPr>
          <p:cNvPr id="414" name="Google Shape;414;p42"/>
          <p:cNvCxnSpPr>
            <a:cxnSpLocks/>
            <a:stCxn id="412" idx="3"/>
            <a:endCxn id="413" idx="1"/>
          </p:cNvCxnSpPr>
          <p:nvPr/>
        </p:nvCxnSpPr>
        <p:spPr>
          <a:xfrm>
            <a:off x="3310225" y="3257550"/>
            <a:ext cx="221549" cy="9075"/>
          </a:xfrm>
          <a:prstGeom prst="straightConnector1">
            <a:avLst/>
          </a:prstGeom>
          <a:noFill/>
          <a:ln w="19050" cap="flat" cmpd="sng">
            <a:solidFill>
              <a:schemeClr val="dk2"/>
            </a:solidFill>
            <a:prstDash val="solid"/>
            <a:round/>
            <a:headEnd type="none" w="med" len="med"/>
            <a:tailEnd type="triangle" w="med" len="med"/>
          </a:ln>
        </p:spPr>
      </p:cxnSp>
      <p:pic>
        <p:nvPicPr>
          <p:cNvPr id="415" name="Google Shape;415;p42"/>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16" name="Google Shape;416;p42"/>
          <p:cNvSpPr txBox="1"/>
          <p:nvPr/>
        </p:nvSpPr>
        <p:spPr>
          <a:xfrm>
            <a:off x="4556400" y="39106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already exists in benign sequence dataset, increase this    sequence count by 1</a:t>
            </a:r>
            <a:endParaRPr>
              <a:latin typeface="Lato"/>
              <a:ea typeface="Lato"/>
              <a:cs typeface="Lato"/>
              <a:sym typeface="Lato"/>
            </a:endParaRPr>
          </a:p>
        </p:txBody>
      </p:sp>
      <p:sp>
        <p:nvSpPr>
          <p:cNvPr id="417" name="Google Shape;417;p42"/>
          <p:cNvSpPr txBox="1"/>
          <p:nvPr/>
        </p:nvSpPr>
        <p:spPr>
          <a:xfrm>
            <a:off x="4527800" y="19268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18" name="Google Shape;418;p42"/>
          <p:cNvCxnSpPr>
            <a:cxnSpLocks/>
            <a:stCxn id="413" idx="0"/>
            <a:endCxn id="417" idx="1"/>
          </p:cNvCxnSpPr>
          <p:nvPr/>
        </p:nvCxnSpPr>
        <p:spPr>
          <a:xfrm flipV="1">
            <a:off x="3947112" y="2342525"/>
            <a:ext cx="580688" cy="724000"/>
          </a:xfrm>
          <a:prstGeom prst="straightConnector1">
            <a:avLst/>
          </a:prstGeom>
          <a:noFill/>
          <a:ln w="19050" cap="flat" cmpd="sng">
            <a:solidFill>
              <a:schemeClr val="dk2"/>
            </a:solidFill>
            <a:prstDash val="solid"/>
            <a:round/>
            <a:headEnd type="none" w="med" len="med"/>
            <a:tailEnd type="triangle" w="med" len="med"/>
          </a:ln>
        </p:spPr>
      </p:cxnSp>
      <p:cxnSp>
        <p:nvCxnSpPr>
          <p:cNvPr id="419" name="Google Shape;419;p42"/>
          <p:cNvCxnSpPr>
            <a:cxnSpLocks/>
            <a:stCxn id="413" idx="2"/>
            <a:endCxn id="416" idx="1"/>
          </p:cNvCxnSpPr>
          <p:nvPr/>
        </p:nvCxnSpPr>
        <p:spPr>
          <a:xfrm>
            <a:off x="3947112" y="3466725"/>
            <a:ext cx="609288" cy="859600"/>
          </a:xfrm>
          <a:prstGeom prst="straightConnector1">
            <a:avLst/>
          </a:prstGeom>
          <a:noFill/>
          <a:ln w="19050" cap="flat" cmpd="sng">
            <a:solidFill>
              <a:schemeClr val="dk2"/>
            </a:solidFill>
            <a:prstDash val="solid"/>
            <a:round/>
            <a:headEnd type="none" w="med" len="med"/>
            <a:tailEnd type="triangle" w="med" len="med"/>
          </a:ln>
        </p:spPr>
      </p:cxnSp>
      <p:cxnSp>
        <p:nvCxnSpPr>
          <p:cNvPr id="420" name="Google Shape;420;p42"/>
          <p:cNvCxnSpPr>
            <a:stCxn id="416" idx="3"/>
            <a:endCxn id="415" idx="2"/>
          </p:cNvCxnSpPr>
          <p:nvPr/>
        </p:nvCxnSpPr>
        <p:spPr>
          <a:xfrm rot="10800000" flipH="1">
            <a:off x="7780800" y="3865225"/>
            <a:ext cx="655200" cy="461100"/>
          </a:xfrm>
          <a:prstGeom prst="straightConnector1">
            <a:avLst/>
          </a:prstGeom>
          <a:noFill/>
          <a:ln w="19050" cap="flat" cmpd="sng">
            <a:solidFill>
              <a:schemeClr val="dk2"/>
            </a:solidFill>
            <a:prstDash val="solid"/>
            <a:round/>
            <a:headEnd type="none" w="med" len="med"/>
            <a:tailEnd type="triangle" w="med" len="med"/>
          </a:ln>
        </p:spPr>
      </p:cxnSp>
      <p:cxnSp>
        <p:nvCxnSpPr>
          <p:cNvPr id="421" name="Google Shape;421;p42"/>
          <p:cNvCxnSpPr>
            <a:stCxn id="417" idx="3"/>
            <a:endCxn id="415" idx="0"/>
          </p:cNvCxnSpPr>
          <p:nvPr/>
        </p:nvCxnSpPr>
        <p:spPr>
          <a:xfrm>
            <a:off x="7752200" y="2342525"/>
            <a:ext cx="684000" cy="307200"/>
          </a:xfrm>
          <a:prstGeom prst="straightConnector1">
            <a:avLst/>
          </a:prstGeom>
          <a:noFill/>
          <a:ln w="19050" cap="flat" cmpd="sng">
            <a:solidFill>
              <a:schemeClr val="dk2"/>
            </a:solidFill>
            <a:prstDash val="solid"/>
            <a:round/>
            <a:headEnd type="none" w="med" len="med"/>
            <a:tailEnd type="triangle" w="med" len="med"/>
          </a:ln>
        </p:spPr>
      </p:cxnSp>
      <p:sp>
        <p:nvSpPr>
          <p:cNvPr id="422" name="Google Shape;422;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423" name="Google Shape;423;p42"/>
          <p:cNvSpPr txBox="1"/>
          <p:nvPr/>
        </p:nvSpPr>
        <p:spPr>
          <a:xfrm>
            <a:off x="3188600" y="1332225"/>
            <a:ext cx="198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424" name="Google Shape;424;p42"/>
          <p:cNvSpPr txBox="1"/>
          <p:nvPr/>
        </p:nvSpPr>
        <p:spPr>
          <a:xfrm>
            <a:off x="386075" y="662625"/>
            <a:ext cx="84291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2834900" y="1733275"/>
            <a:ext cx="6309100" cy="3410224"/>
          </a:xfrm>
          <a:prstGeom prst="rect">
            <a:avLst/>
          </a:prstGeom>
          <a:noFill/>
          <a:ln>
            <a:noFill/>
          </a:ln>
        </p:spPr>
      </p:pic>
      <p:pic>
        <p:nvPicPr>
          <p:cNvPr id="109" name="Google Shape;109;p15"/>
          <p:cNvPicPr preferRelativeResize="0"/>
          <p:nvPr/>
        </p:nvPicPr>
        <p:blipFill>
          <a:blip r:embed="rId4">
            <a:alphaModFix/>
          </a:blip>
          <a:stretch>
            <a:fillRect/>
          </a:stretch>
        </p:blipFill>
        <p:spPr>
          <a:xfrm>
            <a:off x="245375" y="2948275"/>
            <a:ext cx="2299475" cy="1856112"/>
          </a:xfrm>
          <a:prstGeom prst="rect">
            <a:avLst/>
          </a:prstGeom>
          <a:noFill/>
          <a:ln>
            <a:noFill/>
          </a:ln>
        </p:spPr>
      </p:pic>
      <p:sp>
        <p:nvSpPr>
          <p:cNvPr id="110" name="Google Shape;110;p15"/>
          <p:cNvSpPr/>
          <p:nvPr/>
        </p:nvSpPr>
        <p:spPr>
          <a:xfrm>
            <a:off x="1165575" y="2239275"/>
            <a:ext cx="1711500" cy="603900"/>
          </a:xfrm>
          <a:prstGeom prst="wedgeRoundRectCallout">
            <a:avLst>
              <a:gd name="adj1" fmla="val -20833"/>
              <a:gd name="adj2" fmla="val 62500"/>
              <a:gd name="adj3" fmla="val 0"/>
            </a:avLst>
          </a:prstGeom>
          <a:solidFill>
            <a:schemeClr val="lt2"/>
          </a:solid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t>How can I break in??</a:t>
            </a:r>
            <a:endParaRPr sz="2000"/>
          </a:p>
        </p:txBody>
      </p:sp>
      <p:sp>
        <p:nvSpPr>
          <p:cNvPr id="111" name="Google Shape;111;p15"/>
          <p:cNvSpPr txBox="1"/>
          <p:nvPr/>
        </p:nvSpPr>
        <p:spPr>
          <a:xfrm>
            <a:off x="586250" y="11224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12" name="Google Shape;112;p15"/>
          <p:cNvSpPr txBox="1">
            <a:spLocks noGrp="1"/>
          </p:cNvSpPr>
          <p:nvPr>
            <p:ph type="title"/>
          </p:nvPr>
        </p:nvSpPr>
        <p:spPr>
          <a:xfrm>
            <a:off x="586250" y="625175"/>
            <a:ext cx="7688700" cy="5352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a:t>Container Issues</a:t>
            </a:r>
            <a:endParaRPr/>
          </a:p>
        </p:txBody>
      </p:sp>
      <p:sp>
        <p:nvSpPr>
          <p:cNvPr id="113" name="Google Shape;113;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p:tgtEl>
                                          <p:spTgt spid="1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 calcmode="lin" valueType="num">
                                      <p:cBhvr additive="base">
                                        <p:cTn id="12" dur="1000"/>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3"/>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30" name="Google Shape;430;p43"/>
          <p:cNvSpPr/>
          <p:nvPr/>
        </p:nvSpPr>
        <p:spPr>
          <a:xfrm>
            <a:off x="429725" y="2968050"/>
            <a:ext cx="629100" cy="5790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txBox="1"/>
          <p:nvPr/>
        </p:nvSpPr>
        <p:spPr>
          <a:xfrm>
            <a:off x="100075" y="3057450"/>
            <a:ext cx="321015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1</a:t>
            </a: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r>
              <a:rPr lang="en">
                <a:latin typeface="Lato"/>
                <a:ea typeface="Lato"/>
                <a:cs typeface="Lato"/>
                <a:sym typeface="Lato"/>
              </a:rPr>
              <a:t>-S</a:t>
            </a:r>
            <a:r>
              <a:rPr lang="en" baseline="-25000">
                <a:latin typeface="Lato"/>
                <a:ea typeface="Lato"/>
                <a:cs typeface="Lato"/>
                <a:sym typeface="Lato"/>
              </a:rPr>
              <a:t>4</a:t>
            </a:r>
            <a:r>
              <a:rPr lang="en">
                <a:latin typeface="Lato"/>
                <a:ea typeface="Lato"/>
                <a:cs typeface="Lato"/>
                <a:sym typeface="Lato"/>
              </a:rPr>
              <a:t>-S</a:t>
            </a:r>
            <a:r>
              <a:rPr lang="en" baseline="-25000">
                <a:latin typeface="Lato"/>
                <a:ea typeface="Lato"/>
                <a:cs typeface="Lato"/>
                <a:sym typeface="Lato"/>
              </a:rPr>
              <a:t>5</a:t>
            </a:r>
            <a:r>
              <a:rPr lang="en">
                <a:latin typeface="Lato"/>
                <a:ea typeface="Lato"/>
                <a:cs typeface="Lato"/>
                <a:sym typeface="Lato"/>
              </a:rPr>
              <a:t>-S</a:t>
            </a:r>
            <a:r>
              <a:rPr lang="en" baseline="-25000">
                <a:latin typeface="Lato"/>
                <a:ea typeface="Lato"/>
                <a:cs typeface="Lato"/>
                <a:sym typeface="Lato"/>
              </a:rPr>
              <a:t>6</a:t>
            </a:r>
            <a:r>
              <a:rPr lang="en">
                <a:latin typeface="Lato"/>
                <a:ea typeface="Lato"/>
                <a:cs typeface="Lato"/>
                <a:sym typeface="Lato"/>
              </a:rPr>
              <a:t>-S</a:t>
            </a:r>
            <a:r>
              <a:rPr lang="en" baseline="-25000">
                <a:latin typeface="Lato"/>
                <a:ea typeface="Lato"/>
                <a:cs typeface="Lato"/>
                <a:sym typeface="Lato"/>
              </a:rPr>
              <a:t>7</a:t>
            </a:r>
            <a:r>
              <a:rPr lang="en">
                <a:latin typeface="Lato"/>
                <a:ea typeface="Lato"/>
                <a:cs typeface="Lato"/>
                <a:sym typeface="Lato"/>
              </a:rPr>
              <a:t>-S</a:t>
            </a:r>
            <a:r>
              <a:rPr lang="en" baseline="-25000">
                <a:latin typeface="Lato"/>
                <a:ea typeface="Lato"/>
                <a:cs typeface="Lato"/>
                <a:sym typeface="Lato"/>
              </a:rPr>
              <a:t>8</a:t>
            </a:r>
            <a:r>
              <a:rPr lang="en">
                <a:latin typeface="Lato"/>
                <a:ea typeface="Lato"/>
                <a:cs typeface="Lato"/>
                <a:sym typeface="Lato"/>
              </a:rPr>
              <a:t>-S</a:t>
            </a:r>
            <a:r>
              <a:rPr lang="en" baseline="-25000">
                <a:latin typeface="Lato"/>
                <a:ea typeface="Lato"/>
                <a:cs typeface="Lato"/>
                <a:sym typeface="Lato"/>
              </a:rPr>
              <a:t>9</a:t>
            </a:r>
            <a:r>
              <a:rPr lang="en">
                <a:latin typeface="Lato"/>
                <a:ea typeface="Lato"/>
                <a:cs typeface="Lato"/>
                <a:sym typeface="Lato"/>
              </a:rPr>
              <a:t>-S</a:t>
            </a:r>
            <a:r>
              <a:rPr lang="en" baseline="-25000">
                <a:latin typeface="Lato"/>
                <a:ea typeface="Lato"/>
                <a:cs typeface="Lato"/>
                <a:sym typeface="Lato"/>
              </a:rPr>
              <a:t>10</a:t>
            </a:r>
            <a:r>
              <a:rPr lang="en">
                <a:latin typeface="Lato"/>
                <a:ea typeface="Lato"/>
                <a:cs typeface="Lato"/>
                <a:sym typeface="Lato"/>
              </a:rPr>
              <a:t>-S</a:t>
            </a:r>
            <a:r>
              <a:rPr lang="en" baseline="-25000">
                <a:latin typeface="Lato"/>
                <a:ea typeface="Lato"/>
                <a:cs typeface="Lato"/>
                <a:sym typeface="Lato"/>
              </a:rPr>
              <a:t>11</a:t>
            </a:r>
            <a:r>
              <a:rPr lang="en">
                <a:latin typeface="Lato"/>
                <a:ea typeface="Lato"/>
                <a:cs typeface="Lato"/>
                <a:sym typeface="Lato"/>
              </a:rPr>
              <a:t> … S</a:t>
            </a:r>
            <a:r>
              <a:rPr lang="en" baseline="-25000">
                <a:latin typeface="Lato"/>
                <a:ea typeface="Lato"/>
                <a:cs typeface="Lato"/>
                <a:sym typeface="Lato"/>
              </a:rPr>
              <a:t>n</a:t>
            </a:r>
            <a:endParaRPr baseline="-25000">
              <a:latin typeface="Lato"/>
              <a:ea typeface="Lato"/>
              <a:cs typeface="Lato"/>
              <a:sym typeface="Lato"/>
            </a:endParaRPr>
          </a:p>
        </p:txBody>
      </p:sp>
      <p:sp>
        <p:nvSpPr>
          <p:cNvPr id="432" name="Google Shape;432;p43"/>
          <p:cNvSpPr txBox="1"/>
          <p:nvPr/>
        </p:nvSpPr>
        <p:spPr>
          <a:xfrm>
            <a:off x="3531774" y="3066525"/>
            <a:ext cx="81797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r>
              <a:rPr lang="en">
                <a:latin typeface="Lato"/>
                <a:ea typeface="Lato"/>
                <a:cs typeface="Lato"/>
                <a:sym typeface="Lato"/>
              </a:rPr>
              <a:t>-S</a:t>
            </a:r>
            <a:r>
              <a:rPr lang="en" baseline="-25000">
                <a:latin typeface="Lato"/>
                <a:ea typeface="Lato"/>
                <a:cs typeface="Lato"/>
                <a:sym typeface="Lato"/>
              </a:rPr>
              <a:t>4</a:t>
            </a:r>
            <a:endParaRPr baseline="-25000">
              <a:latin typeface="Lato"/>
              <a:ea typeface="Lato"/>
              <a:cs typeface="Lato"/>
              <a:sym typeface="Lato"/>
            </a:endParaRPr>
          </a:p>
        </p:txBody>
      </p:sp>
      <p:cxnSp>
        <p:nvCxnSpPr>
          <p:cNvPr id="433" name="Google Shape;433;p43"/>
          <p:cNvCxnSpPr>
            <a:cxnSpLocks/>
            <a:stCxn id="431" idx="3"/>
            <a:endCxn id="432" idx="1"/>
          </p:cNvCxnSpPr>
          <p:nvPr/>
        </p:nvCxnSpPr>
        <p:spPr>
          <a:xfrm>
            <a:off x="3310225" y="3257550"/>
            <a:ext cx="221549" cy="9075"/>
          </a:xfrm>
          <a:prstGeom prst="straightConnector1">
            <a:avLst/>
          </a:prstGeom>
          <a:noFill/>
          <a:ln w="19050" cap="flat" cmpd="sng">
            <a:solidFill>
              <a:schemeClr val="dk2"/>
            </a:solidFill>
            <a:prstDash val="solid"/>
            <a:round/>
            <a:headEnd type="none" w="med" len="med"/>
            <a:tailEnd type="triangle" w="med" len="med"/>
          </a:ln>
        </p:spPr>
      </p:cxnSp>
      <p:pic>
        <p:nvPicPr>
          <p:cNvPr id="434" name="Google Shape;434;p43"/>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35" name="Google Shape;435;p43"/>
          <p:cNvSpPr txBox="1"/>
          <p:nvPr/>
        </p:nvSpPr>
        <p:spPr>
          <a:xfrm>
            <a:off x="4556400" y="39106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already exists in benign sequence dataset, increase this    sequence count by 1</a:t>
            </a:r>
            <a:endParaRPr>
              <a:latin typeface="Lato"/>
              <a:ea typeface="Lato"/>
              <a:cs typeface="Lato"/>
              <a:sym typeface="Lato"/>
            </a:endParaRPr>
          </a:p>
        </p:txBody>
      </p:sp>
      <p:sp>
        <p:nvSpPr>
          <p:cNvPr id="436" name="Google Shape;436;p43"/>
          <p:cNvSpPr txBox="1"/>
          <p:nvPr/>
        </p:nvSpPr>
        <p:spPr>
          <a:xfrm>
            <a:off x="4527800" y="19268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37" name="Google Shape;437;p43"/>
          <p:cNvCxnSpPr>
            <a:cxnSpLocks/>
            <a:stCxn id="432" idx="0"/>
            <a:endCxn id="436" idx="1"/>
          </p:cNvCxnSpPr>
          <p:nvPr/>
        </p:nvCxnSpPr>
        <p:spPr>
          <a:xfrm flipV="1">
            <a:off x="3940762" y="2342525"/>
            <a:ext cx="587038" cy="724000"/>
          </a:xfrm>
          <a:prstGeom prst="straightConnector1">
            <a:avLst/>
          </a:prstGeom>
          <a:noFill/>
          <a:ln w="19050" cap="flat" cmpd="sng">
            <a:solidFill>
              <a:schemeClr val="dk2"/>
            </a:solidFill>
            <a:prstDash val="solid"/>
            <a:round/>
            <a:headEnd type="none" w="med" len="med"/>
            <a:tailEnd type="triangle" w="med" len="med"/>
          </a:ln>
        </p:spPr>
      </p:cxnSp>
      <p:cxnSp>
        <p:nvCxnSpPr>
          <p:cNvPr id="438" name="Google Shape;438;p43"/>
          <p:cNvCxnSpPr>
            <a:cxnSpLocks/>
            <a:stCxn id="432" idx="2"/>
            <a:endCxn id="435" idx="1"/>
          </p:cNvCxnSpPr>
          <p:nvPr/>
        </p:nvCxnSpPr>
        <p:spPr>
          <a:xfrm>
            <a:off x="3940762" y="3466725"/>
            <a:ext cx="615638" cy="859600"/>
          </a:xfrm>
          <a:prstGeom prst="straightConnector1">
            <a:avLst/>
          </a:prstGeom>
          <a:noFill/>
          <a:ln w="19050" cap="flat" cmpd="sng">
            <a:solidFill>
              <a:schemeClr val="dk2"/>
            </a:solidFill>
            <a:prstDash val="solid"/>
            <a:round/>
            <a:headEnd type="none" w="med" len="med"/>
            <a:tailEnd type="triangle" w="med" len="med"/>
          </a:ln>
        </p:spPr>
      </p:cxnSp>
      <p:cxnSp>
        <p:nvCxnSpPr>
          <p:cNvPr id="439" name="Google Shape;439;p43"/>
          <p:cNvCxnSpPr>
            <a:stCxn id="435" idx="3"/>
            <a:endCxn id="434" idx="2"/>
          </p:cNvCxnSpPr>
          <p:nvPr/>
        </p:nvCxnSpPr>
        <p:spPr>
          <a:xfrm rot="10800000" flipH="1">
            <a:off x="7780800" y="3865225"/>
            <a:ext cx="655200" cy="461100"/>
          </a:xfrm>
          <a:prstGeom prst="straightConnector1">
            <a:avLst/>
          </a:prstGeom>
          <a:noFill/>
          <a:ln w="19050" cap="flat" cmpd="sng">
            <a:solidFill>
              <a:schemeClr val="dk2"/>
            </a:solidFill>
            <a:prstDash val="solid"/>
            <a:round/>
            <a:headEnd type="none" w="med" len="med"/>
            <a:tailEnd type="triangle" w="med" len="med"/>
          </a:ln>
        </p:spPr>
      </p:cxnSp>
      <p:cxnSp>
        <p:nvCxnSpPr>
          <p:cNvPr id="440" name="Google Shape;440;p43"/>
          <p:cNvCxnSpPr>
            <a:stCxn id="436" idx="3"/>
            <a:endCxn id="434" idx="0"/>
          </p:cNvCxnSpPr>
          <p:nvPr/>
        </p:nvCxnSpPr>
        <p:spPr>
          <a:xfrm>
            <a:off x="7752200" y="2342525"/>
            <a:ext cx="684000" cy="307200"/>
          </a:xfrm>
          <a:prstGeom prst="straightConnector1">
            <a:avLst/>
          </a:prstGeom>
          <a:noFill/>
          <a:ln w="19050" cap="flat" cmpd="sng">
            <a:solidFill>
              <a:schemeClr val="dk2"/>
            </a:solidFill>
            <a:prstDash val="solid"/>
            <a:round/>
            <a:headEnd type="none" w="med" len="med"/>
            <a:tailEnd type="triangle" w="med" len="med"/>
          </a:ln>
        </p:spPr>
      </p:cxnSp>
      <p:sp>
        <p:nvSpPr>
          <p:cNvPr id="441" name="Google Shape;441;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442" name="Google Shape;442;p43"/>
          <p:cNvSpPr txBox="1"/>
          <p:nvPr/>
        </p:nvSpPr>
        <p:spPr>
          <a:xfrm>
            <a:off x="3188600" y="1332225"/>
            <a:ext cx="198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443" name="Google Shape;443;p43"/>
          <p:cNvSpPr txBox="1"/>
          <p:nvPr/>
        </p:nvSpPr>
        <p:spPr>
          <a:xfrm>
            <a:off x="386075" y="662625"/>
            <a:ext cx="84291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8" name="Google Shape;448;p44"/>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49" name="Google Shape;449;p44"/>
          <p:cNvSpPr txBox="1"/>
          <p:nvPr/>
        </p:nvSpPr>
        <p:spPr>
          <a:xfrm>
            <a:off x="1569675" y="738825"/>
            <a:ext cx="58134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Designing syscall parameter blueprint  to detect malicious code injection</a:t>
            </a:r>
            <a:endParaRPr>
              <a:latin typeface="Lato"/>
              <a:ea typeface="Lato"/>
              <a:cs typeface="Lato"/>
              <a:sym typeface="Lato"/>
            </a:endParaRPr>
          </a:p>
        </p:txBody>
      </p:sp>
      <p:sp>
        <p:nvSpPr>
          <p:cNvPr id="450" name="Google Shape;45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451" name="Google Shape;451;p44"/>
          <p:cNvPicPr preferRelativeResize="0"/>
          <p:nvPr/>
        </p:nvPicPr>
        <p:blipFill>
          <a:blip r:embed="rId3">
            <a:alphaModFix/>
          </a:blip>
          <a:stretch>
            <a:fillRect/>
          </a:stretch>
        </p:blipFill>
        <p:spPr>
          <a:xfrm>
            <a:off x="1752600" y="1291425"/>
            <a:ext cx="5399524" cy="36996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5"/>
          <p:cNvSpPr txBox="1">
            <a:spLocks noGrp="1"/>
          </p:cNvSpPr>
          <p:nvPr>
            <p:ph type="title" idx="4294967295"/>
          </p:nvPr>
        </p:nvSpPr>
        <p:spPr>
          <a:xfrm>
            <a:off x="1674235" y="6461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dirty="0"/>
              <a:t>Methodology</a:t>
            </a:r>
            <a:endParaRPr dirty="0"/>
          </a:p>
        </p:txBody>
      </p:sp>
      <p:sp>
        <p:nvSpPr>
          <p:cNvPr id="457" name="Google Shape;457;p45"/>
          <p:cNvSpPr txBox="1"/>
          <p:nvPr/>
        </p:nvSpPr>
        <p:spPr>
          <a:xfrm>
            <a:off x="1168357" y="2156267"/>
            <a:ext cx="2341326" cy="830966"/>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Malicious code injection detection using the benign behaviour model</a:t>
            </a:r>
            <a:endParaRPr dirty="0">
              <a:latin typeface="Lato"/>
              <a:ea typeface="Lato"/>
              <a:cs typeface="Lato"/>
              <a:sym typeface="Lato"/>
            </a:endParaRPr>
          </a:p>
        </p:txBody>
      </p:sp>
      <p:sp>
        <p:nvSpPr>
          <p:cNvPr id="460" name="Google Shape;460;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6" name="Picture 5">
            <a:extLst>
              <a:ext uri="{FF2B5EF4-FFF2-40B4-BE49-F238E27FC236}">
                <a16:creationId xmlns:a16="http://schemas.microsoft.com/office/drawing/2014/main" id="{00D487A4-6F54-4AF0-69AC-12E19BB0B296}"/>
              </a:ext>
            </a:extLst>
          </p:cNvPr>
          <p:cNvPicPr>
            <a:picLocks noChangeAspect="1"/>
          </p:cNvPicPr>
          <p:nvPr/>
        </p:nvPicPr>
        <p:blipFill>
          <a:blip r:embed="rId3"/>
          <a:stretch>
            <a:fillRect/>
          </a:stretch>
        </p:blipFill>
        <p:spPr>
          <a:xfrm>
            <a:off x="5197288" y="599815"/>
            <a:ext cx="3887714" cy="454363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68"/>
        <p:cNvGrpSpPr/>
        <p:nvPr/>
      </p:nvGrpSpPr>
      <p:grpSpPr>
        <a:xfrm>
          <a:off x="0" y="0"/>
          <a:ext cx="0" cy="0"/>
          <a:chOff x="0" y="0"/>
          <a:chExt cx="0" cy="0"/>
        </a:xfrm>
      </p:grpSpPr>
      <p:sp>
        <p:nvSpPr>
          <p:cNvPr id="469" name="Google Shape;469;p46"/>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dirty="0"/>
              <a:t>Methodology</a:t>
            </a:r>
            <a:endParaRPr dirty="0"/>
          </a:p>
        </p:txBody>
      </p:sp>
      <p:sp>
        <p:nvSpPr>
          <p:cNvPr id="470" name="Google Shape;470;p46"/>
          <p:cNvSpPr txBox="1"/>
          <p:nvPr/>
        </p:nvSpPr>
        <p:spPr>
          <a:xfrm>
            <a:off x="643450" y="734625"/>
            <a:ext cx="7892852" cy="492600"/>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Malicious code injection detection using the benign behaviour model</a:t>
            </a:r>
            <a:endParaRPr sz="2000">
              <a:latin typeface="Lato"/>
              <a:ea typeface="Lato"/>
              <a:cs typeface="Lato"/>
              <a:sym typeface="Lato"/>
            </a:endParaRPr>
          </a:p>
        </p:txBody>
      </p:sp>
      <p:sp>
        <p:nvSpPr>
          <p:cNvPr id="471" name="Google Shape;471;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472" name="Google Shape;472;p46"/>
          <p:cNvPicPr preferRelativeResize="0"/>
          <p:nvPr/>
        </p:nvPicPr>
        <p:blipFill>
          <a:blip r:embed="rId3">
            <a:alphaModFix/>
          </a:blip>
          <a:stretch>
            <a:fillRect/>
          </a:stretch>
        </p:blipFill>
        <p:spPr>
          <a:xfrm>
            <a:off x="1066800" y="1379625"/>
            <a:ext cx="7096582" cy="3611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8" name="Google Shape;478;p47"/>
          <p:cNvSpPr txBox="1"/>
          <p:nvPr/>
        </p:nvSpPr>
        <p:spPr>
          <a:xfrm>
            <a:off x="1912000" y="706025"/>
            <a:ext cx="4901550" cy="492412"/>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Lato"/>
                <a:ea typeface="Lato"/>
                <a:cs typeface="Lato"/>
                <a:sym typeface="Lato"/>
              </a:rPr>
              <a:t>Classification of our detection mechanism</a:t>
            </a:r>
          </a:p>
        </p:txBody>
      </p:sp>
      <p:sp>
        <p:nvSpPr>
          <p:cNvPr id="479" name="Google Shape;479;p47"/>
          <p:cNvSpPr txBox="1"/>
          <p:nvPr/>
        </p:nvSpPr>
        <p:spPr>
          <a:xfrm>
            <a:off x="693475" y="1379825"/>
            <a:ext cx="7885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We can classify our detection mechanism in two main classes: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K8s log file based detection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System call based detection</a:t>
            </a:r>
            <a:endParaRPr>
              <a:latin typeface="Lato"/>
              <a:ea typeface="Lato"/>
              <a:cs typeface="Lato"/>
              <a:sym typeface="Lato"/>
            </a:endParaRPr>
          </a:p>
        </p:txBody>
      </p:sp>
      <p:sp>
        <p:nvSpPr>
          <p:cNvPr id="480" name="Google Shape;480;p47"/>
          <p:cNvSpPr txBox="1"/>
          <p:nvPr/>
        </p:nvSpPr>
        <p:spPr>
          <a:xfrm>
            <a:off x="693475" y="2602350"/>
            <a:ext cx="7885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System call based detection can be divided into two more classes: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Sequence based detection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Frequency based detection</a:t>
            </a:r>
            <a:endParaRPr>
              <a:latin typeface="Lato"/>
              <a:ea typeface="Lato"/>
              <a:cs typeface="Lato"/>
              <a:sym typeface="Lato"/>
            </a:endParaRPr>
          </a:p>
        </p:txBody>
      </p:sp>
      <p:sp>
        <p:nvSpPr>
          <p:cNvPr id="481" name="Google Shape;481;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2" name="Google Shape;469;p46">
            <a:extLst>
              <a:ext uri="{FF2B5EF4-FFF2-40B4-BE49-F238E27FC236}">
                <a16:creationId xmlns:a16="http://schemas.microsoft.com/office/drawing/2014/main" id="{34F2D04A-4F31-B783-F021-3B73CB2E0DCF}"/>
              </a:ext>
            </a:extLst>
          </p:cNvPr>
          <p:cNvSpPr txBox="1">
            <a:spLocks/>
          </p:cNvSpPr>
          <p:nvPr/>
        </p:nvSpPr>
        <p:spPr>
          <a:xfrm>
            <a:off x="1721300" y="131850"/>
            <a:ext cx="67341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marL="1371600"/>
            <a:r>
              <a:rPr lang="en-US"/>
              <a:t>Methodology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85"/>
        <p:cNvGrpSpPr/>
        <p:nvPr/>
      </p:nvGrpSpPr>
      <p:grpSpPr>
        <a:xfrm>
          <a:off x="0" y="0"/>
          <a:ext cx="0" cy="0"/>
          <a:chOff x="0" y="0"/>
          <a:chExt cx="0" cy="0"/>
        </a:xfrm>
      </p:grpSpPr>
      <p:sp>
        <p:nvSpPr>
          <p:cNvPr id="486" name="Google Shape;486;p48"/>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87" name="Google Shape;487;p48"/>
          <p:cNvSpPr txBox="1"/>
          <p:nvPr/>
        </p:nvSpPr>
        <p:spPr>
          <a:xfrm>
            <a:off x="1897200" y="708250"/>
            <a:ext cx="50688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Classification of our detection mechanism</a:t>
            </a:r>
            <a:endParaRPr sz="2000">
              <a:latin typeface="Lato"/>
              <a:ea typeface="Lato"/>
              <a:cs typeface="Lato"/>
              <a:sym typeface="Lato"/>
            </a:endParaRPr>
          </a:p>
        </p:txBody>
      </p:sp>
      <p:sp>
        <p:nvSpPr>
          <p:cNvPr id="488" name="Google Shape;488;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489" name="Google Shape;489;p48"/>
          <p:cNvPicPr preferRelativeResize="0"/>
          <p:nvPr/>
        </p:nvPicPr>
        <p:blipFill>
          <a:blip r:embed="rId3">
            <a:alphaModFix/>
          </a:blip>
          <a:stretch>
            <a:fillRect/>
          </a:stretch>
        </p:blipFill>
        <p:spPr>
          <a:xfrm>
            <a:off x="3327250" y="1396150"/>
            <a:ext cx="2208695" cy="3637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9"/>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495" name="Google Shape;495;p49"/>
          <p:cNvSpPr txBox="1"/>
          <p:nvPr/>
        </p:nvSpPr>
        <p:spPr>
          <a:xfrm>
            <a:off x="621200" y="836475"/>
            <a:ext cx="81216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We are able to achieve decent score compared to the solution provided by </a:t>
            </a:r>
            <a:r>
              <a:rPr lang="en" b="1" dirty="0">
                <a:latin typeface="Lato"/>
                <a:ea typeface="Lato"/>
                <a:cs typeface="Lato"/>
                <a:sym typeface="Lato"/>
              </a:rPr>
              <a:t>Cavalcanti et al. [3]</a:t>
            </a:r>
            <a:r>
              <a:rPr lang="en" dirty="0">
                <a:latin typeface="Lato"/>
                <a:ea typeface="Lato"/>
                <a:cs typeface="Lato"/>
                <a:sym typeface="Lato"/>
              </a:rPr>
              <a:t>. The following performance metrics are used to evaluate our detection mechanism-</a:t>
            </a:r>
            <a:endParaRPr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p:txBody>
      </p:sp>
      <p:sp>
        <p:nvSpPr>
          <p:cNvPr id="496" name="Google Shape;496;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2" name="TextBox 1">
            <a:extLst>
              <a:ext uri="{FF2B5EF4-FFF2-40B4-BE49-F238E27FC236}">
                <a16:creationId xmlns:a16="http://schemas.microsoft.com/office/drawing/2014/main" id="{9D510787-C118-A927-AFA2-F649702817C6}"/>
              </a:ext>
            </a:extLst>
          </p:cNvPr>
          <p:cNvSpPr txBox="1"/>
          <p:nvPr/>
        </p:nvSpPr>
        <p:spPr>
          <a:xfrm>
            <a:off x="3251200" y="2336800"/>
            <a:ext cx="3041650" cy="307777"/>
          </a:xfrm>
          <a:prstGeom prst="rect">
            <a:avLst/>
          </a:prstGeom>
          <a:noFill/>
          <a:ln w="28575">
            <a:solidFill>
              <a:schemeClr val="bg2"/>
            </a:solidFill>
          </a:ln>
        </p:spPr>
        <p:txBody>
          <a:bodyPr wrap="square" rtlCol="0">
            <a:spAutoFit/>
          </a:bodyPr>
          <a:lstStyle/>
          <a:p>
            <a:r>
              <a:rPr lang="en-US" dirty="0"/>
              <a:t>         Ours              Cavalcanti et al.</a:t>
            </a:r>
          </a:p>
        </p:txBody>
      </p:sp>
      <p:cxnSp>
        <p:nvCxnSpPr>
          <p:cNvPr id="4" name="Straight Connector 3">
            <a:extLst>
              <a:ext uri="{FF2B5EF4-FFF2-40B4-BE49-F238E27FC236}">
                <a16:creationId xmlns:a16="http://schemas.microsoft.com/office/drawing/2014/main" id="{D45FEE9D-1470-ADCE-4BB5-BD80C7BCD79B}"/>
              </a:ext>
            </a:extLst>
          </p:cNvPr>
          <p:cNvCxnSpPr>
            <a:cxnSpLocks/>
            <a:stCxn id="2" idx="0"/>
            <a:endCxn id="2" idx="2"/>
          </p:cNvCxnSpPr>
          <p:nvPr/>
        </p:nvCxnSpPr>
        <p:spPr>
          <a:xfrm>
            <a:off x="4772025" y="2336800"/>
            <a:ext cx="0" cy="3077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B1A0BE-35EC-AF47-83A6-39CE58575B98}"/>
              </a:ext>
            </a:extLst>
          </p:cNvPr>
          <p:cNvSpPr txBox="1"/>
          <p:nvPr/>
        </p:nvSpPr>
        <p:spPr>
          <a:xfrm>
            <a:off x="3251200" y="2641600"/>
            <a:ext cx="3035300" cy="954107"/>
          </a:xfrm>
          <a:prstGeom prst="rect">
            <a:avLst/>
          </a:prstGeom>
          <a:noFill/>
          <a:ln w="28575">
            <a:solidFill>
              <a:schemeClr val="bg2"/>
            </a:solidFill>
          </a:ln>
        </p:spPr>
        <p:txBody>
          <a:bodyPr wrap="square" rtlCol="0">
            <a:spAutoFit/>
          </a:bodyPr>
          <a:lstStyle/>
          <a:p>
            <a:r>
              <a:rPr lang="en-US" dirty="0"/>
              <a:t>       91.21%                    79.5%</a:t>
            </a:r>
          </a:p>
          <a:p>
            <a:r>
              <a:rPr lang="en-US" dirty="0"/>
              <a:t>       94.73%                    85.5%</a:t>
            </a:r>
          </a:p>
          <a:p>
            <a:r>
              <a:rPr lang="en-US" dirty="0"/>
              <a:t>       92.06%                        -</a:t>
            </a:r>
          </a:p>
          <a:p>
            <a:r>
              <a:rPr lang="en-US" dirty="0"/>
              <a:t>       93.81%                    83.2%</a:t>
            </a:r>
          </a:p>
        </p:txBody>
      </p:sp>
      <p:cxnSp>
        <p:nvCxnSpPr>
          <p:cNvPr id="8" name="Straight Connector 7">
            <a:extLst>
              <a:ext uri="{FF2B5EF4-FFF2-40B4-BE49-F238E27FC236}">
                <a16:creationId xmlns:a16="http://schemas.microsoft.com/office/drawing/2014/main" id="{3515D9FD-7B9D-B7F5-8975-C9200DD246B4}"/>
              </a:ext>
            </a:extLst>
          </p:cNvPr>
          <p:cNvCxnSpPr>
            <a:stCxn id="6" idx="0"/>
            <a:endCxn id="6" idx="2"/>
          </p:cNvCxnSpPr>
          <p:nvPr/>
        </p:nvCxnSpPr>
        <p:spPr>
          <a:xfrm>
            <a:off x="4768850" y="2641600"/>
            <a:ext cx="0" cy="95410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66EB259-7F55-019B-6907-CA0AEE09C61F}"/>
              </a:ext>
            </a:extLst>
          </p:cNvPr>
          <p:cNvSpPr txBox="1"/>
          <p:nvPr/>
        </p:nvSpPr>
        <p:spPr>
          <a:xfrm>
            <a:off x="2254250" y="2641600"/>
            <a:ext cx="990600" cy="954107"/>
          </a:xfrm>
          <a:prstGeom prst="rect">
            <a:avLst/>
          </a:prstGeom>
          <a:solidFill>
            <a:schemeClr val="bg1"/>
          </a:solidFill>
          <a:ln w="28575">
            <a:solidFill>
              <a:schemeClr val="bg2"/>
            </a:solidFill>
          </a:ln>
        </p:spPr>
        <p:txBody>
          <a:bodyPr wrap="square" rtlCol="0">
            <a:spAutoFit/>
          </a:bodyPr>
          <a:lstStyle/>
          <a:p>
            <a:r>
              <a:rPr lang="en-US" dirty="0"/>
              <a:t>Precision</a:t>
            </a:r>
          </a:p>
          <a:p>
            <a:r>
              <a:rPr lang="en-US" dirty="0"/>
              <a:t>Recall</a:t>
            </a:r>
          </a:p>
          <a:p>
            <a:r>
              <a:rPr lang="en-US" dirty="0"/>
              <a:t>Accuracy</a:t>
            </a:r>
          </a:p>
          <a:p>
            <a:r>
              <a:rPr lang="en-US" dirty="0"/>
              <a:t>F1-score</a:t>
            </a:r>
          </a:p>
        </p:txBody>
      </p:sp>
      <p:sp>
        <p:nvSpPr>
          <p:cNvPr id="11" name="TextBox 10">
            <a:extLst>
              <a:ext uri="{FF2B5EF4-FFF2-40B4-BE49-F238E27FC236}">
                <a16:creationId xmlns:a16="http://schemas.microsoft.com/office/drawing/2014/main" id="{D5CF19CF-3E8B-B2D7-7B8A-34A2FCB20701}"/>
              </a:ext>
            </a:extLst>
          </p:cNvPr>
          <p:cNvSpPr txBox="1"/>
          <p:nvPr/>
        </p:nvSpPr>
        <p:spPr>
          <a:xfrm>
            <a:off x="2254250" y="2333822"/>
            <a:ext cx="1003300" cy="307777"/>
          </a:xfrm>
          <a:prstGeom prst="rect">
            <a:avLst/>
          </a:prstGeom>
          <a:noFill/>
          <a:ln w="28575">
            <a:solidFill>
              <a:schemeClr val="bg2"/>
            </a:solidFill>
          </a:ln>
        </p:spPr>
        <p:txBody>
          <a:bodyPr wrap="square" rtlCol="0">
            <a:spAutoFit/>
          </a:bodyPr>
          <a:lstStyle/>
          <a:p>
            <a:r>
              <a:rPr lang="en-US" dirty="0"/>
              <a:t>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02" name="Google Shape;502;p50"/>
          <p:cNvSpPr txBox="1"/>
          <p:nvPr/>
        </p:nvSpPr>
        <p:spPr>
          <a:xfrm>
            <a:off x="2318100" y="872250"/>
            <a:ext cx="44814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Performance metrics using Frequency</a:t>
            </a:r>
            <a:endParaRPr sz="2000">
              <a:latin typeface="Lato"/>
              <a:ea typeface="Lato"/>
              <a:cs typeface="Lato"/>
              <a:sym typeface="Lato"/>
            </a:endParaRPr>
          </a:p>
        </p:txBody>
      </p:sp>
      <p:pic>
        <p:nvPicPr>
          <p:cNvPr id="503" name="Google Shape;503;p50"/>
          <p:cNvPicPr preferRelativeResize="0"/>
          <p:nvPr/>
        </p:nvPicPr>
        <p:blipFill>
          <a:blip r:embed="rId3">
            <a:alphaModFix/>
          </a:blip>
          <a:stretch>
            <a:fillRect/>
          </a:stretch>
        </p:blipFill>
        <p:spPr>
          <a:xfrm>
            <a:off x="4309725" y="1522800"/>
            <a:ext cx="4827600" cy="3620700"/>
          </a:xfrm>
          <a:prstGeom prst="rect">
            <a:avLst/>
          </a:prstGeom>
          <a:noFill/>
          <a:ln>
            <a:noFill/>
          </a:ln>
        </p:spPr>
      </p:pic>
      <p:sp>
        <p:nvSpPr>
          <p:cNvPr id="504" name="Google Shape;504;p50"/>
          <p:cNvSpPr txBox="1"/>
          <p:nvPr/>
        </p:nvSpPr>
        <p:spPr>
          <a:xfrm>
            <a:off x="0" y="2702450"/>
            <a:ext cx="4379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 of Impacted field(i.e,attack severity) </a:t>
            </a:r>
            <a:endParaRPr sz="2000" dirty="0">
              <a:latin typeface="Lato"/>
              <a:ea typeface="Lato"/>
              <a:cs typeface="Lato"/>
              <a:sym typeface="Lato"/>
            </a:endParaRPr>
          </a:p>
        </p:txBody>
      </p:sp>
      <p:sp>
        <p:nvSpPr>
          <p:cNvPr id="505" name="Google Shape;505;p50"/>
          <p:cNvSpPr txBox="1"/>
          <p:nvPr/>
        </p:nvSpPr>
        <p:spPr>
          <a:xfrm>
            <a:off x="822175" y="3310125"/>
            <a:ext cx="2016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Performance</a:t>
            </a:r>
            <a:endParaRPr sz="2000">
              <a:latin typeface="Lato"/>
              <a:ea typeface="Lato"/>
              <a:cs typeface="Lato"/>
              <a:sym typeface="Lato"/>
            </a:endParaRPr>
          </a:p>
        </p:txBody>
      </p:sp>
      <p:cxnSp>
        <p:nvCxnSpPr>
          <p:cNvPr id="506" name="Google Shape;506;p50"/>
          <p:cNvCxnSpPr/>
          <p:nvPr/>
        </p:nvCxnSpPr>
        <p:spPr>
          <a:xfrm rot="10800000" flipH="1">
            <a:off x="2596100" y="3392025"/>
            <a:ext cx="7200" cy="328800"/>
          </a:xfrm>
          <a:prstGeom prst="straightConnector1">
            <a:avLst/>
          </a:prstGeom>
          <a:noFill/>
          <a:ln w="19050" cap="flat" cmpd="sng">
            <a:solidFill>
              <a:schemeClr val="dk2"/>
            </a:solidFill>
            <a:prstDash val="solid"/>
            <a:round/>
            <a:headEnd type="none" w="med" len="med"/>
            <a:tailEnd type="triangle" w="med" len="med"/>
          </a:ln>
        </p:spPr>
      </p:cxnSp>
      <p:sp>
        <p:nvSpPr>
          <p:cNvPr id="507" name="Google Shape;507;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cxnSp>
        <p:nvCxnSpPr>
          <p:cNvPr id="508" name="Google Shape;508;p50"/>
          <p:cNvCxnSpPr/>
          <p:nvPr/>
        </p:nvCxnSpPr>
        <p:spPr>
          <a:xfrm rot="10800000" flipH="1">
            <a:off x="4282450" y="2616750"/>
            <a:ext cx="7200" cy="664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04"/>
                                        </p:tgtEl>
                                        <p:attrNameLst>
                                          <p:attrName>style.visibility</p:attrName>
                                        </p:attrNameLst>
                                      </p:cBhvr>
                                      <p:to>
                                        <p:strVal val="visible"/>
                                      </p:to>
                                    </p:set>
                                    <p:anim calcmode="lin" valueType="num">
                                      <p:cBhvr additive="base">
                                        <p:cTn id="11" dur="1000"/>
                                        <p:tgtEl>
                                          <p:spTgt spid="504"/>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508"/>
                                        </p:tgtEl>
                                        <p:attrNameLst>
                                          <p:attrName>style.visibility</p:attrName>
                                        </p:attrNameLst>
                                      </p:cBhvr>
                                      <p:to>
                                        <p:strVal val="visible"/>
                                      </p:to>
                                    </p:set>
                                    <p:anim calcmode="lin" valueType="num">
                                      <p:cBhvr additive="base">
                                        <p:cTn id="14" dur="1000"/>
                                        <p:tgtEl>
                                          <p:spTgt spid="508"/>
                                        </p:tgtEl>
                                        <p:attrNameLst>
                                          <p:attrName>ppt_x</p:attrName>
                                        </p:attrNameLst>
                                      </p:cBhvr>
                                      <p:tavLst>
                                        <p:tav tm="0">
                                          <p:val>
                                            <p:strVal val="#ppt_x-1"/>
                                          </p:val>
                                        </p:tav>
                                        <p:tav tm="100000">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05"/>
                                        </p:tgtEl>
                                        <p:attrNameLst>
                                          <p:attrName>style.visibility</p:attrName>
                                        </p:attrNameLst>
                                      </p:cBhvr>
                                      <p:to>
                                        <p:strVal val="visible"/>
                                      </p:to>
                                    </p:set>
                                    <p:anim calcmode="lin" valueType="num">
                                      <p:cBhvr additive="base">
                                        <p:cTn id="19" dur="1000"/>
                                        <p:tgtEl>
                                          <p:spTgt spid="505"/>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506"/>
                                        </p:tgtEl>
                                        <p:attrNameLst>
                                          <p:attrName>style.visibility</p:attrName>
                                        </p:attrNameLst>
                                      </p:cBhvr>
                                      <p:to>
                                        <p:strVal val="visible"/>
                                      </p:to>
                                    </p:set>
                                    <p:anim calcmode="lin" valueType="num">
                                      <p:cBhvr additive="base">
                                        <p:cTn id="22" dur="1000"/>
                                        <p:tgtEl>
                                          <p:spTgt spid="5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1"/>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14" name="Google Shape;514;p51"/>
          <p:cNvSpPr txBox="1"/>
          <p:nvPr/>
        </p:nvSpPr>
        <p:spPr>
          <a:xfrm>
            <a:off x="2201825" y="872250"/>
            <a:ext cx="45540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Performance metrics using Sequence</a:t>
            </a:r>
            <a:endParaRPr sz="2000" dirty="0">
              <a:latin typeface="Lato"/>
              <a:ea typeface="Lato"/>
              <a:cs typeface="Lato"/>
              <a:sym typeface="Lato"/>
            </a:endParaRPr>
          </a:p>
        </p:txBody>
      </p:sp>
      <p:pic>
        <p:nvPicPr>
          <p:cNvPr id="515" name="Google Shape;515;p51"/>
          <p:cNvPicPr preferRelativeResize="0"/>
          <p:nvPr/>
        </p:nvPicPr>
        <p:blipFill>
          <a:blip r:embed="rId3">
            <a:alphaModFix/>
          </a:blip>
          <a:stretch>
            <a:fillRect/>
          </a:stretch>
        </p:blipFill>
        <p:spPr>
          <a:xfrm>
            <a:off x="4191000" y="1424850"/>
            <a:ext cx="4755000" cy="3566250"/>
          </a:xfrm>
          <a:prstGeom prst="rect">
            <a:avLst/>
          </a:prstGeom>
          <a:noFill/>
          <a:ln>
            <a:noFill/>
          </a:ln>
        </p:spPr>
      </p:pic>
      <p:sp>
        <p:nvSpPr>
          <p:cNvPr id="516" name="Google Shape;516;p51"/>
          <p:cNvSpPr txBox="1"/>
          <p:nvPr/>
        </p:nvSpPr>
        <p:spPr>
          <a:xfrm>
            <a:off x="693500" y="2900175"/>
            <a:ext cx="3303000" cy="11082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Performance metrics show decent scores for a bag size of </a:t>
            </a:r>
            <a:r>
              <a:rPr lang="en" sz="2000" b="1">
                <a:latin typeface="Lato"/>
                <a:ea typeface="Lato"/>
                <a:cs typeface="Lato"/>
                <a:sym typeface="Lato"/>
              </a:rPr>
              <a:t>2 to 6</a:t>
            </a:r>
            <a:endParaRPr sz="2000" b="1">
              <a:latin typeface="Lato"/>
              <a:ea typeface="Lato"/>
              <a:cs typeface="Lato"/>
              <a:sym typeface="Lato"/>
            </a:endParaRPr>
          </a:p>
        </p:txBody>
      </p:sp>
      <p:sp>
        <p:nvSpPr>
          <p:cNvPr id="517" name="Google Shape;517;p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2"/>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23" name="Google Shape;523;p52"/>
          <p:cNvSpPr txBox="1"/>
          <p:nvPr/>
        </p:nvSpPr>
        <p:spPr>
          <a:xfrm>
            <a:off x="2383350" y="872250"/>
            <a:ext cx="4432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Identifying key group of system calls</a:t>
            </a:r>
            <a:endParaRPr sz="2000">
              <a:latin typeface="Lato"/>
              <a:ea typeface="Lato"/>
              <a:cs typeface="Lato"/>
              <a:sym typeface="Lato"/>
            </a:endParaRPr>
          </a:p>
        </p:txBody>
      </p:sp>
      <p:pic>
        <p:nvPicPr>
          <p:cNvPr id="524" name="Google Shape;524;p52"/>
          <p:cNvPicPr preferRelativeResize="0"/>
          <p:nvPr/>
        </p:nvPicPr>
        <p:blipFill>
          <a:blip r:embed="rId3">
            <a:alphaModFix/>
          </a:blip>
          <a:stretch>
            <a:fillRect/>
          </a:stretch>
        </p:blipFill>
        <p:spPr>
          <a:xfrm>
            <a:off x="5751600" y="2214050"/>
            <a:ext cx="3272626" cy="2454469"/>
          </a:xfrm>
          <a:prstGeom prst="rect">
            <a:avLst/>
          </a:prstGeom>
          <a:noFill/>
          <a:ln>
            <a:noFill/>
          </a:ln>
        </p:spPr>
      </p:pic>
      <p:pic>
        <p:nvPicPr>
          <p:cNvPr id="525" name="Google Shape;525;p52"/>
          <p:cNvPicPr preferRelativeResize="0"/>
          <p:nvPr/>
        </p:nvPicPr>
        <p:blipFill>
          <a:blip r:embed="rId4">
            <a:alphaModFix/>
          </a:blip>
          <a:stretch>
            <a:fillRect/>
          </a:stretch>
        </p:blipFill>
        <p:spPr>
          <a:xfrm>
            <a:off x="176750" y="2214051"/>
            <a:ext cx="3272626" cy="2454475"/>
          </a:xfrm>
          <a:prstGeom prst="rect">
            <a:avLst/>
          </a:prstGeom>
          <a:noFill/>
          <a:ln>
            <a:noFill/>
          </a:ln>
        </p:spPr>
      </p:pic>
      <p:pic>
        <p:nvPicPr>
          <p:cNvPr id="526" name="Google Shape;526;p52"/>
          <p:cNvPicPr preferRelativeResize="0"/>
          <p:nvPr/>
        </p:nvPicPr>
        <p:blipFill>
          <a:blip r:embed="rId5">
            <a:alphaModFix/>
          </a:blip>
          <a:stretch>
            <a:fillRect/>
          </a:stretch>
        </p:blipFill>
        <p:spPr>
          <a:xfrm>
            <a:off x="3257646" y="2286350"/>
            <a:ext cx="2573078" cy="2382175"/>
          </a:xfrm>
          <a:prstGeom prst="rect">
            <a:avLst/>
          </a:prstGeom>
          <a:noFill/>
          <a:ln>
            <a:noFill/>
          </a:ln>
        </p:spPr>
      </p:pic>
      <p:sp>
        <p:nvSpPr>
          <p:cNvPr id="527" name="Google Shape;527;p5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pic>
        <p:nvPicPr>
          <p:cNvPr id="528" name="Google Shape;528;p52"/>
          <p:cNvPicPr preferRelativeResize="0"/>
          <p:nvPr/>
        </p:nvPicPr>
        <p:blipFill>
          <a:blip r:embed="rId6">
            <a:alphaModFix/>
          </a:blip>
          <a:stretch>
            <a:fillRect/>
          </a:stretch>
        </p:blipFill>
        <p:spPr>
          <a:xfrm>
            <a:off x="3179550" y="2286350"/>
            <a:ext cx="2651165" cy="2454475"/>
          </a:xfrm>
          <a:prstGeom prst="rect">
            <a:avLst/>
          </a:prstGeom>
          <a:noFill/>
          <a:ln>
            <a:noFill/>
          </a:ln>
        </p:spPr>
      </p:pic>
      <p:pic>
        <p:nvPicPr>
          <p:cNvPr id="529" name="Google Shape;529;p52"/>
          <p:cNvPicPr preferRelativeResize="0"/>
          <p:nvPr/>
        </p:nvPicPr>
        <p:blipFill>
          <a:blip r:embed="rId7">
            <a:alphaModFix/>
          </a:blip>
          <a:stretch>
            <a:fillRect/>
          </a:stretch>
        </p:blipFill>
        <p:spPr>
          <a:xfrm>
            <a:off x="3200538" y="2285225"/>
            <a:ext cx="2609200" cy="24156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26"/>
                                        </p:tgtEl>
                                        <p:attrNameLst>
                                          <p:attrName>style.visibility</p:attrName>
                                        </p:attrNameLst>
                                      </p:cBhvr>
                                      <p:to>
                                        <p:strVal val="visible"/>
                                      </p:to>
                                    </p:set>
                                    <p:anim calcmode="lin" valueType="num">
                                      <p:cBhvr additive="base">
                                        <p:cTn id="13" dur="1000"/>
                                        <p:tgtEl>
                                          <p:spTgt spid="5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6"/>
          <p:cNvPicPr preferRelativeResize="0"/>
          <p:nvPr/>
        </p:nvPicPr>
        <p:blipFill>
          <a:blip r:embed="rId3">
            <a:alphaModFix/>
          </a:blip>
          <a:stretch>
            <a:fillRect/>
          </a:stretch>
        </p:blipFill>
        <p:spPr>
          <a:xfrm>
            <a:off x="638550" y="1475100"/>
            <a:ext cx="2814574" cy="2814574"/>
          </a:xfrm>
          <a:prstGeom prst="rect">
            <a:avLst/>
          </a:prstGeom>
          <a:noFill/>
          <a:ln>
            <a:noFill/>
          </a:ln>
        </p:spPr>
      </p:pic>
      <p:pic>
        <p:nvPicPr>
          <p:cNvPr id="119" name="Google Shape;119;p16"/>
          <p:cNvPicPr preferRelativeResize="0"/>
          <p:nvPr/>
        </p:nvPicPr>
        <p:blipFill>
          <a:blip r:embed="rId4">
            <a:alphaModFix/>
          </a:blip>
          <a:stretch>
            <a:fillRect/>
          </a:stretch>
        </p:blipFill>
        <p:spPr>
          <a:xfrm>
            <a:off x="4572000" y="1475100"/>
            <a:ext cx="4207334" cy="2814575"/>
          </a:xfrm>
          <a:prstGeom prst="rect">
            <a:avLst/>
          </a:prstGeom>
          <a:noFill/>
          <a:ln>
            <a:noFill/>
          </a:ln>
        </p:spPr>
      </p:pic>
      <p:sp>
        <p:nvSpPr>
          <p:cNvPr id="120" name="Google Shape;120;p16"/>
          <p:cNvSpPr txBox="1"/>
          <p:nvPr/>
        </p:nvSpPr>
        <p:spPr>
          <a:xfrm>
            <a:off x="38100" y="4485275"/>
            <a:ext cx="4483100" cy="4926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Found the weak point of a container!</a:t>
            </a:r>
            <a:endParaRPr sz="2000" dirty="0">
              <a:latin typeface="Lato"/>
              <a:ea typeface="Lato"/>
              <a:cs typeface="Lato"/>
              <a:sym typeface="Lato"/>
            </a:endParaRPr>
          </a:p>
        </p:txBody>
      </p:sp>
      <p:sp>
        <p:nvSpPr>
          <p:cNvPr id="121" name="Google Shape;121;p16"/>
          <p:cNvSpPr txBox="1"/>
          <p:nvPr/>
        </p:nvSpPr>
        <p:spPr>
          <a:xfrm>
            <a:off x="586250" y="10462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22" name="Google Shape;122;p16"/>
          <p:cNvSpPr txBox="1">
            <a:spLocks noGrp="1"/>
          </p:cNvSpPr>
          <p:nvPr>
            <p:ph type="title"/>
          </p:nvPr>
        </p:nvSpPr>
        <p:spPr>
          <a:xfrm>
            <a:off x="586250" y="625175"/>
            <a:ext cx="7688700" cy="5352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a:t>Container Issues</a:t>
            </a:r>
            <a:endParaRPr/>
          </a:p>
        </p:txBody>
      </p:sp>
      <p:sp>
        <p:nvSpPr>
          <p:cNvPr id="123" name="Google Shape;123;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3"/>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35" name="Google Shape;535;p53"/>
          <p:cNvSpPr txBox="1"/>
          <p:nvPr/>
        </p:nvSpPr>
        <p:spPr>
          <a:xfrm>
            <a:off x="2552325" y="872250"/>
            <a:ext cx="43752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Identifying key group of system calls</a:t>
            </a:r>
            <a:endParaRPr sz="2000">
              <a:latin typeface="Lato"/>
              <a:ea typeface="Lato"/>
              <a:cs typeface="Lato"/>
              <a:sym typeface="Lato"/>
            </a:endParaRPr>
          </a:p>
        </p:txBody>
      </p:sp>
      <p:pic>
        <p:nvPicPr>
          <p:cNvPr id="536" name="Google Shape;536;p53"/>
          <p:cNvPicPr preferRelativeResize="0"/>
          <p:nvPr/>
        </p:nvPicPr>
        <p:blipFill>
          <a:blip r:embed="rId3">
            <a:alphaModFix/>
          </a:blip>
          <a:stretch>
            <a:fillRect/>
          </a:stretch>
        </p:blipFill>
        <p:spPr>
          <a:xfrm>
            <a:off x="214475" y="2150625"/>
            <a:ext cx="3280925" cy="2460700"/>
          </a:xfrm>
          <a:prstGeom prst="rect">
            <a:avLst/>
          </a:prstGeom>
          <a:noFill/>
          <a:ln>
            <a:noFill/>
          </a:ln>
        </p:spPr>
      </p:pic>
      <p:pic>
        <p:nvPicPr>
          <p:cNvPr id="537" name="Google Shape;537;p53"/>
          <p:cNvPicPr preferRelativeResize="0"/>
          <p:nvPr/>
        </p:nvPicPr>
        <p:blipFill>
          <a:blip r:embed="rId4">
            <a:alphaModFix/>
          </a:blip>
          <a:stretch>
            <a:fillRect/>
          </a:stretch>
        </p:blipFill>
        <p:spPr>
          <a:xfrm>
            <a:off x="5751149" y="2150625"/>
            <a:ext cx="3280901" cy="2460700"/>
          </a:xfrm>
          <a:prstGeom prst="rect">
            <a:avLst/>
          </a:prstGeom>
          <a:noFill/>
          <a:ln>
            <a:noFill/>
          </a:ln>
        </p:spPr>
      </p:pic>
      <p:pic>
        <p:nvPicPr>
          <p:cNvPr id="538" name="Google Shape;538;p53"/>
          <p:cNvPicPr preferRelativeResize="0"/>
          <p:nvPr/>
        </p:nvPicPr>
        <p:blipFill>
          <a:blip r:embed="rId5">
            <a:alphaModFix/>
          </a:blip>
          <a:stretch>
            <a:fillRect/>
          </a:stretch>
        </p:blipFill>
        <p:spPr>
          <a:xfrm>
            <a:off x="3321800" y="2290700"/>
            <a:ext cx="2500402" cy="2320625"/>
          </a:xfrm>
          <a:prstGeom prst="rect">
            <a:avLst/>
          </a:prstGeom>
          <a:noFill/>
          <a:ln>
            <a:noFill/>
          </a:ln>
        </p:spPr>
      </p:pic>
      <p:sp>
        <p:nvSpPr>
          <p:cNvPr id="539" name="Google Shape;539;p5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540" name="Google Shape;540;p53"/>
          <p:cNvPicPr preferRelativeResize="0"/>
          <p:nvPr/>
        </p:nvPicPr>
        <p:blipFill>
          <a:blip r:embed="rId6">
            <a:alphaModFix/>
          </a:blip>
          <a:stretch>
            <a:fillRect/>
          </a:stretch>
        </p:blipFill>
        <p:spPr>
          <a:xfrm>
            <a:off x="3321800" y="2127025"/>
            <a:ext cx="2620350" cy="2431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38"/>
                                        </p:tgtEl>
                                        <p:attrNameLst>
                                          <p:attrName>style.visibility</p:attrName>
                                        </p:attrNameLst>
                                      </p:cBhvr>
                                      <p:to>
                                        <p:strVal val="visible"/>
                                      </p:to>
                                    </p:set>
                                    <p:anim calcmode="lin" valueType="num">
                                      <p:cBhvr additive="base">
                                        <p:cTn id="13" dur="1"/>
                                        <p:tgtEl>
                                          <p:spTgt spid="53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4"/>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46" name="Google Shape;546;p54"/>
          <p:cNvSpPr txBox="1"/>
          <p:nvPr/>
        </p:nvSpPr>
        <p:spPr>
          <a:xfrm>
            <a:off x="2373400" y="872250"/>
            <a:ext cx="44256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Identifying key group of system calls</a:t>
            </a:r>
            <a:endParaRPr sz="2000">
              <a:latin typeface="Lato"/>
              <a:ea typeface="Lato"/>
              <a:cs typeface="Lato"/>
              <a:sym typeface="Lato"/>
            </a:endParaRPr>
          </a:p>
        </p:txBody>
      </p:sp>
      <p:pic>
        <p:nvPicPr>
          <p:cNvPr id="547" name="Google Shape;547;p54"/>
          <p:cNvPicPr preferRelativeResize="0"/>
          <p:nvPr/>
        </p:nvPicPr>
        <p:blipFill>
          <a:blip r:embed="rId3">
            <a:alphaModFix/>
          </a:blip>
          <a:stretch>
            <a:fillRect/>
          </a:stretch>
        </p:blipFill>
        <p:spPr>
          <a:xfrm>
            <a:off x="123975" y="2172225"/>
            <a:ext cx="3348850" cy="2511625"/>
          </a:xfrm>
          <a:prstGeom prst="rect">
            <a:avLst/>
          </a:prstGeom>
          <a:noFill/>
          <a:ln>
            <a:noFill/>
          </a:ln>
        </p:spPr>
      </p:pic>
      <p:pic>
        <p:nvPicPr>
          <p:cNvPr id="548" name="Google Shape;548;p54"/>
          <p:cNvPicPr preferRelativeResize="0"/>
          <p:nvPr/>
        </p:nvPicPr>
        <p:blipFill>
          <a:blip r:embed="rId4">
            <a:alphaModFix/>
          </a:blip>
          <a:stretch>
            <a:fillRect/>
          </a:stretch>
        </p:blipFill>
        <p:spPr>
          <a:xfrm>
            <a:off x="5809450" y="2172213"/>
            <a:ext cx="3348850" cy="2511637"/>
          </a:xfrm>
          <a:prstGeom prst="rect">
            <a:avLst/>
          </a:prstGeom>
          <a:noFill/>
          <a:ln>
            <a:noFill/>
          </a:ln>
        </p:spPr>
      </p:pic>
      <p:pic>
        <p:nvPicPr>
          <p:cNvPr id="549" name="Google Shape;549;p54"/>
          <p:cNvPicPr preferRelativeResize="0"/>
          <p:nvPr/>
        </p:nvPicPr>
        <p:blipFill>
          <a:blip r:embed="rId5">
            <a:alphaModFix/>
          </a:blip>
          <a:stretch>
            <a:fillRect/>
          </a:stretch>
        </p:blipFill>
        <p:spPr>
          <a:xfrm>
            <a:off x="3342838" y="2270100"/>
            <a:ext cx="2486725" cy="2413758"/>
          </a:xfrm>
          <a:prstGeom prst="rect">
            <a:avLst/>
          </a:prstGeom>
          <a:noFill/>
          <a:ln>
            <a:noFill/>
          </a:ln>
        </p:spPr>
      </p:pic>
      <p:sp>
        <p:nvSpPr>
          <p:cNvPr id="550" name="Google Shape;550;p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551" name="Google Shape;551;p54"/>
          <p:cNvPicPr preferRelativeResize="0"/>
          <p:nvPr/>
        </p:nvPicPr>
        <p:blipFill>
          <a:blip r:embed="rId6">
            <a:alphaModFix/>
          </a:blip>
          <a:stretch>
            <a:fillRect/>
          </a:stretch>
        </p:blipFill>
        <p:spPr>
          <a:xfrm>
            <a:off x="3322725" y="2221124"/>
            <a:ext cx="2486725" cy="24138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49"/>
                                        </p:tgtEl>
                                        <p:attrNameLst>
                                          <p:attrName>style.visibility</p:attrName>
                                        </p:attrNameLst>
                                      </p:cBhvr>
                                      <p:to>
                                        <p:strVal val="visible"/>
                                      </p:to>
                                    </p:set>
                                    <p:anim calcmode="lin" valueType="num">
                                      <p:cBhvr additive="base">
                                        <p:cTn id="13" dur="1000"/>
                                        <p:tgtEl>
                                          <p:spTgt spid="54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5"/>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     Our Contribution</a:t>
            </a:r>
            <a:endParaRPr/>
          </a:p>
        </p:txBody>
      </p:sp>
      <p:sp>
        <p:nvSpPr>
          <p:cNvPr id="557" name="Google Shape;557;p55"/>
          <p:cNvSpPr txBox="1"/>
          <p:nvPr/>
        </p:nvSpPr>
        <p:spPr>
          <a:xfrm>
            <a:off x="614850" y="793575"/>
            <a:ext cx="8064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Multi-level monitoring of container using different monitoring tools</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Makes it feasible to identify an attack in a different level if an attacker manages to get past a single layer of a container without being detected</a:t>
            </a:r>
            <a:endParaRPr>
              <a:latin typeface="Lato"/>
              <a:ea typeface="Lato"/>
              <a:cs typeface="Lato"/>
              <a:sym typeface="Lato"/>
            </a:endParaRPr>
          </a:p>
        </p:txBody>
      </p:sp>
      <p:sp>
        <p:nvSpPr>
          <p:cNvPr id="558" name="Google Shape;558;p55"/>
          <p:cNvSpPr txBox="1"/>
          <p:nvPr/>
        </p:nvSpPr>
        <p:spPr>
          <a:xfrm>
            <a:off x="614850" y="1784175"/>
            <a:ext cx="80643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Path Specific detection mechanism </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Covers lots of potential ways to inject malicious code in a container</a:t>
            </a:r>
            <a:endParaRPr>
              <a:latin typeface="Lato"/>
              <a:ea typeface="Lato"/>
              <a:cs typeface="Lato"/>
              <a:sym typeface="Lato"/>
            </a:endParaRPr>
          </a:p>
        </p:txBody>
      </p:sp>
      <p:sp>
        <p:nvSpPr>
          <p:cNvPr id="559" name="Google Shape;559;p55"/>
          <p:cNvSpPr txBox="1"/>
          <p:nvPr/>
        </p:nvSpPr>
        <p:spPr>
          <a:xfrm>
            <a:off x="614850" y="2622375"/>
            <a:ext cx="8064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Identifying Key group of system calls</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Have increased the efficiency of our detection mechanism as we are no longer concerned about unnecessary system calls</a:t>
            </a:r>
            <a:endParaRPr>
              <a:latin typeface="Lato"/>
              <a:ea typeface="Lato"/>
              <a:cs typeface="Lato"/>
              <a:sym typeface="Lato"/>
            </a:endParaRPr>
          </a:p>
        </p:txBody>
      </p:sp>
      <p:sp>
        <p:nvSpPr>
          <p:cNvPr id="560" name="Google Shape;560;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6"/>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            References</a:t>
            </a:r>
            <a:endParaRPr/>
          </a:p>
        </p:txBody>
      </p:sp>
      <p:sp>
        <p:nvSpPr>
          <p:cNvPr id="566" name="Google Shape;566;p56"/>
          <p:cNvSpPr txBox="1"/>
          <p:nvPr/>
        </p:nvSpPr>
        <p:spPr>
          <a:xfrm>
            <a:off x="693475" y="986600"/>
            <a:ext cx="7950000" cy="4063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a:latin typeface="Lato"/>
                <a:ea typeface="Lato"/>
                <a:cs typeface="Lato"/>
                <a:sym typeface="Lato"/>
              </a:rPr>
              <a:t> A. S. Abed, T. C. Clancy, and D. S. Levy, “Applying bag of system calls for anomalous behavior detection of applications in linux containers,” in 2015 IEEE globecom workshops (GC Wkshps). IEEE, 2015, pp. 1–5</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G. R. Castanhel, T. Heinrich, F. Ceschin, and C. Maziero, “Taking a peek: An evaluation of anomaly detection using system calls for containers,” in 2021 IEEE Symposium on Computers and Communications (ISCC). IEEE, 2021, pp. 1–6</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M. Cavalcanti, P. Inacio, and M. Freire, “Performance evaluation of container-level anomaly-based intrusion detection systems for multi-tenant applications using machine learning algorithms,” in Proceedings of the 16th International Conference on Availability, Reliability and Security, 2021, pp. 1–9</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M. Souppaya, J. Morello, and K. Scarfone, “Application container security guide,” National Institute of Standards and Technology, Tech. Rep., 2017</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 X. Lin, L. Lei, Y. Wang, J. Jing, K. Sun, and Q. Zhou, “A measurement study on linux container security: Attacks and countermeasures,” in Proceedings of the 34th Annual Computer Security Applications Conference, 2018, pp. 418–429</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 J. Chelladhurai, P. R. Chelliah, and S. A. Kumar, “Securing docker containers from denial of service (dos) attacks,” in 2016 IEEE International Conference on Services Computing (SCC). IEEE, 2016, pp. 856–859</a:t>
            </a:r>
            <a:endParaRPr>
              <a:latin typeface="Lato"/>
              <a:ea typeface="Lato"/>
              <a:cs typeface="Lato"/>
              <a:sym typeface="Lato"/>
            </a:endParaRPr>
          </a:p>
        </p:txBody>
      </p:sp>
      <p:sp>
        <p:nvSpPr>
          <p:cNvPr id="567" name="Google Shape;567;p5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7"/>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            References</a:t>
            </a:r>
            <a:endParaRPr/>
          </a:p>
        </p:txBody>
      </p:sp>
      <p:sp>
        <p:nvSpPr>
          <p:cNvPr id="573" name="Google Shape;573;p57"/>
          <p:cNvSpPr txBox="1"/>
          <p:nvPr/>
        </p:nvSpPr>
        <p:spPr>
          <a:xfrm>
            <a:off x="679175" y="936575"/>
            <a:ext cx="80574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7.	 O. Tunde-Onadele, J. He, T. Dai, and X. Gu, “A study on container vulnerability exploit detection,”                       in 2019 ieee international conference on cloud engineering (IC2E). IEEE, 2019, pp. 121– 127.</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8.	T. Bui, “Analysis of docker security,” arXiv preprint arXiv:1501.02967, 2015.</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9. 	 T. Yarygina and C. Otterstad, “A game of microservices: Automated intrusion response,” in   Distributed Applications and Interoperable Systems: 18th IFIP WG 6.1 International Conference, DAIS 2018, Held as Part of the 13th International Federated Conference on Distributed Computing Techniques, DisCoTec 2018, Madrid, Spain, June 18-21, 2018, Proceedings 18. Springer, 2018, pp.  169–177.</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10. 	V. V. Sarkale, P. Rad, and W. Lee, “Secure cloud container: Runtime behavior monitoring using most privileged container (mpc),” in 2017 IEEE 4th International Conference on Cyber Security and Cloud Computing (CSCloud). IEEE, 2017, pp. 351–356.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11. 	 S. A. Hofmeyr, S. Forrest, and A. Somayaji, “Intrusion detection using sequences of system calls,” Journal of computer security, vol. 6, no. 3, pp. 151–180, 1998</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 	L. Kuang and M. Zulkernine, “An intrusion-tolerant mechanism for intrusion detection systems,” in 2008 Third International Conference on Availability, Reliability and Security. IEEE, 2008, pp. 319–326.</a:t>
            </a:r>
            <a:endParaRPr>
              <a:latin typeface="Lato"/>
              <a:ea typeface="Lato"/>
              <a:cs typeface="Lato"/>
              <a:sym typeface="Lato"/>
            </a:endParaRPr>
          </a:p>
        </p:txBody>
      </p:sp>
      <p:sp>
        <p:nvSpPr>
          <p:cNvPr id="574" name="Google Shape;574;p5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8"/>
          <p:cNvSpPr txBox="1">
            <a:spLocks noGrp="1"/>
          </p:cNvSpPr>
          <p:nvPr>
            <p:ph type="title" idx="4294967295"/>
          </p:nvPr>
        </p:nvSpPr>
        <p:spPr>
          <a:xfrm>
            <a:off x="1768800" y="1682175"/>
            <a:ext cx="5642400" cy="132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This is a collaborative work with</a:t>
            </a:r>
            <a:r>
              <a:rPr lang="en"/>
              <a:t>      Concordia University, Canada </a:t>
            </a:r>
            <a:endParaRPr/>
          </a:p>
        </p:txBody>
      </p:sp>
      <p:sp>
        <p:nvSpPr>
          <p:cNvPr id="580" name="Google Shape;580;p58"/>
          <p:cNvSpPr txBox="1"/>
          <p:nvPr/>
        </p:nvSpPr>
        <p:spPr>
          <a:xfrm>
            <a:off x="36000" y="3374475"/>
            <a:ext cx="910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latin typeface="Lato"/>
                <a:ea typeface="Lato"/>
                <a:cs typeface="Lato"/>
                <a:sym typeface="Lato"/>
              </a:rPr>
              <a:t>This research is funded by RISE Internal Research Grant</a:t>
            </a:r>
            <a:endParaRPr sz="2800">
              <a:latin typeface="Lato"/>
              <a:ea typeface="Lato"/>
              <a:cs typeface="Lato"/>
              <a:sym typeface="Lato"/>
            </a:endParaRPr>
          </a:p>
        </p:txBody>
      </p:sp>
      <p:sp>
        <p:nvSpPr>
          <p:cNvPr id="581" name="Google Shape;581;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9"/>
          <p:cNvSpPr txBox="1"/>
          <p:nvPr/>
        </p:nvSpPr>
        <p:spPr>
          <a:xfrm>
            <a:off x="2459375" y="2094750"/>
            <a:ext cx="5262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a:latin typeface="Lato"/>
                <a:ea typeface="Lato"/>
                <a:cs typeface="Lato"/>
                <a:sym typeface="Lato"/>
              </a:rPr>
              <a:t>THANK YOU</a:t>
            </a:r>
            <a:endParaRPr sz="5000">
              <a:latin typeface="Lato"/>
              <a:ea typeface="Lato"/>
              <a:cs typeface="Lato"/>
              <a:sym typeface="Lato"/>
            </a:endParaRPr>
          </a:p>
        </p:txBody>
      </p:sp>
      <p:sp>
        <p:nvSpPr>
          <p:cNvPr id="587" name="Google Shape;587;p5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727650" y="5965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Advantages</a:t>
            </a:r>
            <a:endParaRPr/>
          </a:p>
        </p:txBody>
      </p:sp>
      <p:sp>
        <p:nvSpPr>
          <p:cNvPr id="129" name="Google Shape;129;p17"/>
          <p:cNvSpPr txBox="1"/>
          <p:nvPr/>
        </p:nvSpPr>
        <p:spPr>
          <a:xfrm>
            <a:off x="621900" y="1525050"/>
            <a:ext cx="39501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Portable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Highly scalable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Isolated</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Individual security mechanism</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Multi-tenant service</a:t>
            </a:r>
            <a:endParaRPr>
              <a:latin typeface="Lato"/>
              <a:ea typeface="Lato"/>
              <a:cs typeface="Lato"/>
              <a:sym typeface="Lato"/>
            </a:endParaRPr>
          </a:p>
        </p:txBody>
      </p:sp>
      <p:sp>
        <p:nvSpPr>
          <p:cNvPr id="130" name="Google Shape;130;p17"/>
          <p:cNvSpPr txBox="1">
            <a:spLocks noGrp="1"/>
          </p:cNvSpPr>
          <p:nvPr>
            <p:ph type="title"/>
          </p:nvPr>
        </p:nvSpPr>
        <p:spPr>
          <a:xfrm>
            <a:off x="727650" y="2923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Disadvantages</a:t>
            </a:r>
            <a:endParaRPr/>
          </a:p>
        </p:txBody>
      </p:sp>
      <p:sp>
        <p:nvSpPr>
          <p:cNvPr id="131" name="Google Shape;131;p17"/>
          <p:cNvSpPr txBox="1"/>
          <p:nvPr/>
        </p:nvSpPr>
        <p:spPr>
          <a:xfrm>
            <a:off x="621900" y="3658650"/>
            <a:ext cx="3950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Large attack surface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Communication complexity</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Thin protection layer</a:t>
            </a:r>
            <a:endParaRPr>
              <a:latin typeface="Lato"/>
              <a:ea typeface="Lato"/>
              <a:cs typeface="Lato"/>
              <a:sym typeface="Lato"/>
            </a:endParaRPr>
          </a:p>
        </p:txBody>
      </p:sp>
      <p:pic>
        <p:nvPicPr>
          <p:cNvPr id="132" name="Google Shape;132;p17"/>
          <p:cNvPicPr preferRelativeResize="0"/>
          <p:nvPr/>
        </p:nvPicPr>
        <p:blipFill>
          <a:blip r:embed="rId3">
            <a:alphaModFix/>
          </a:blip>
          <a:stretch>
            <a:fillRect/>
          </a:stretch>
        </p:blipFill>
        <p:spPr>
          <a:xfrm>
            <a:off x="6258749" y="1525038"/>
            <a:ext cx="1949947" cy="1046700"/>
          </a:xfrm>
          <a:prstGeom prst="rect">
            <a:avLst/>
          </a:prstGeom>
          <a:noFill/>
          <a:ln>
            <a:noFill/>
          </a:ln>
        </p:spPr>
      </p:pic>
      <p:pic>
        <p:nvPicPr>
          <p:cNvPr id="133" name="Google Shape;133;p17"/>
          <p:cNvPicPr preferRelativeResize="0"/>
          <p:nvPr/>
        </p:nvPicPr>
        <p:blipFill>
          <a:blip r:embed="rId4">
            <a:alphaModFix/>
          </a:blip>
          <a:stretch>
            <a:fillRect/>
          </a:stretch>
        </p:blipFill>
        <p:spPr>
          <a:xfrm>
            <a:off x="3665825" y="1525050"/>
            <a:ext cx="1934569" cy="733525"/>
          </a:xfrm>
          <a:prstGeom prst="rect">
            <a:avLst/>
          </a:prstGeom>
          <a:noFill/>
          <a:ln>
            <a:noFill/>
          </a:ln>
        </p:spPr>
      </p:pic>
      <p:pic>
        <p:nvPicPr>
          <p:cNvPr id="134" name="Google Shape;134;p17"/>
          <p:cNvPicPr preferRelativeResize="0"/>
          <p:nvPr/>
        </p:nvPicPr>
        <p:blipFill>
          <a:blip r:embed="rId5">
            <a:alphaModFix/>
          </a:blip>
          <a:stretch>
            <a:fillRect/>
          </a:stretch>
        </p:blipFill>
        <p:spPr>
          <a:xfrm>
            <a:off x="5323338" y="3337575"/>
            <a:ext cx="1650907" cy="1238175"/>
          </a:xfrm>
          <a:prstGeom prst="rect">
            <a:avLst/>
          </a:prstGeom>
          <a:noFill/>
          <a:ln>
            <a:noFill/>
          </a:ln>
        </p:spPr>
      </p:pic>
      <p:sp>
        <p:nvSpPr>
          <p:cNvPr id="135" name="Google Shape;135;p17"/>
          <p:cNvSpPr txBox="1"/>
          <p:nvPr/>
        </p:nvSpPr>
        <p:spPr>
          <a:xfrm>
            <a:off x="586250" y="11224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6" name="Google Shape;13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8"/>
          <p:cNvPicPr preferRelativeResize="0"/>
          <p:nvPr/>
        </p:nvPicPr>
        <p:blipFill>
          <a:blip r:embed="rId3">
            <a:alphaModFix/>
          </a:blip>
          <a:stretch>
            <a:fillRect/>
          </a:stretch>
        </p:blipFill>
        <p:spPr>
          <a:xfrm>
            <a:off x="2454500" y="381000"/>
            <a:ext cx="4762500" cy="4762500"/>
          </a:xfrm>
          <a:prstGeom prst="rect">
            <a:avLst/>
          </a:prstGeom>
          <a:noFill/>
          <a:ln>
            <a:noFill/>
          </a:ln>
        </p:spPr>
      </p:pic>
      <p:sp>
        <p:nvSpPr>
          <p:cNvPr id="142" name="Google Shape;142;p18"/>
          <p:cNvSpPr txBox="1">
            <a:spLocks noGrp="1"/>
          </p:cNvSpPr>
          <p:nvPr>
            <p:ph type="title" idx="4294967295"/>
          </p:nvPr>
        </p:nvSpPr>
        <p:spPr>
          <a:xfrm>
            <a:off x="2908200" y="196200"/>
            <a:ext cx="3662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 container?</a:t>
            </a:r>
            <a:endParaRPr/>
          </a:p>
        </p:txBody>
      </p:sp>
      <p:sp>
        <p:nvSpPr>
          <p:cNvPr id="143" name="Google Shape;14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idx="4294967295"/>
          </p:nvPr>
        </p:nvSpPr>
        <p:spPr>
          <a:xfrm>
            <a:off x="2908200" y="196200"/>
            <a:ext cx="3662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 container?</a:t>
            </a:r>
            <a:endParaRPr/>
          </a:p>
        </p:txBody>
      </p:sp>
      <p:pic>
        <p:nvPicPr>
          <p:cNvPr id="149" name="Google Shape;149;p19"/>
          <p:cNvPicPr preferRelativeResize="0"/>
          <p:nvPr/>
        </p:nvPicPr>
        <p:blipFill>
          <a:blip r:embed="rId3">
            <a:alphaModFix/>
          </a:blip>
          <a:stretch>
            <a:fillRect/>
          </a:stretch>
        </p:blipFill>
        <p:spPr>
          <a:xfrm>
            <a:off x="2275775" y="1320525"/>
            <a:ext cx="2017351" cy="1668525"/>
          </a:xfrm>
          <a:prstGeom prst="rect">
            <a:avLst/>
          </a:prstGeom>
          <a:noFill/>
          <a:ln>
            <a:noFill/>
          </a:ln>
        </p:spPr>
      </p:pic>
      <p:pic>
        <p:nvPicPr>
          <p:cNvPr id="150" name="Google Shape;150;p19"/>
          <p:cNvPicPr preferRelativeResize="0"/>
          <p:nvPr/>
        </p:nvPicPr>
        <p:blipFill>
          <a:blip r:embed="rId4">
            <a:alphaModFix/>
          </a:blip>
          <a:stretch>
            <a:fillRect/>
          </a:stretch>
        </p:blipFill>
        <p:spPr>
          <a:xfrm>
            <a:off x="4572001" y="1357123"/>
            <a:ext cx="2993825" cy="1595325"/>
          </a:xfrm>
          <a:prstGeom prst="rect">
            <a:avLst/>
          </a:prstGeom>
          <a:noFill/>
          <a:ln>
            <a:noFill/>
          </a:ln>
        </p:spPr>
      </p:pic>
      <p:sp>
        <p:nvSpPr>
          <p:cNvPr id="151" name="Google Shape;151;p19"/>
          <p:cNvSpPr txBox="1"/>
          <p:nvPr/>
        </p:nvSpPr>
        <p:spPr>
          <a:xfrm>
            <a:off x="2053200" y="3154475"/>
            <a:ext cx="551262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“A </a:t>
            </a:r>
            <a:r>
              <a:rPr lang="en" sz="2000" dirty="0">
                <a:solidFill>
                  <a:srgbClr val="980000"/>
                </a:solidFill>
                <a:latin typeface="Lato"/>
                <a:ea typeface="Lato"/>
                <a:cs typeface="Lato"/>
                <a:sym typeface="Lato"/>
              </a:rPr>
              <a:t>lightweight</a:t>
            </a:r>
            <a:r>
              <a:rPr lang="en" sz="2000" dirty="0">
                <a:latin typeface="Lato"/>
                <a:ea typeface="Lato"/>
                <a:cs typeface="Lato"/>
                <a:sym typeface="Lato"/>
              </a:rPr>
              <a:t> OS-level virtualization method”</a:t>
            </a:r>
            <a:endParaRPr sz="2000" dirty="0">
              <a:latin typeface="Lato"/>
              <a:ea typeface="Lato"/>
              <a:cs typeface="Lato"/>
              <a:sym typeface="Lato"/>
            </a:endParaRPr>
          </a:p>
        </p:txBody>
      </p:sp>
      <p:sp>
        <p:nvSpPr>
          <p:cNvPr id="152" name="Google Shape;152;p19"/>
          <p:cNvSpPr txBox="1"/>
          <p:nvPr/>
        </p:nvSpPr>
        <p:spPr>
          <a:xfrm>
            <a:off x="2179024" y="3507700"/>
            <a:ext cx="5034575"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“Stand-alone piece of executable software”</a:t>
            </a:r>
            <a:endParaRPr sz="2000">
              <a:latin typeface="Lato"/>
              <a:ea typeface="Lato"/>
              <a:cs typeface="Lato"/>
              <a:sym typeface="Lato"/>
            </a:endParaRPr>
          </a:p>
        </p:txBody>
      </p:sp>
      <p:sp>
        <p:nvSpPr>
          <p:cNvPr id="153" name="Google Shape;153;p19"/>
          <p:cNvSpPr txBox="1"/>
          <p:nvPr/>
        </p:nvSpPr>
        <p:spPr>
          <a:xfrm>
            <a:off x="3183750" y="3849100"/>
            <a:ext cx="2993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a:t>
            </a:r>
            <a:r>
              <a:rPr lang="en" sz="2000">
                <a:solidFill>
                  <a:srgbClr val="980000"/>
                </a:solidFill>
                <a:latin typeface="Lato"/>
                <a:ea typeface="Lato"/>
                <a:cs typeface="Lato"/>
                <a:sym typeface="Lato"/>
              </a:rPr>
              <a:t>NOT</a:t>
            </a:r>
            <a:r>
              <a:rPr lang="en" sz="2000">
                <a:latin typeface="Lato"/>
                <a:ea typeface="Lato"/>
                <a:cs typeface="Lato"/>
                <a:sym typeface="Lato"/>
              </a:rPr>
              <a:t> a virtual machine”</a:t>
            </a:r>
            <a:endParaRPr sz="2000">
              <a:latin typeface="Lato"/>
              <a:ea typeface="Lato"/>
              <a:cs typeface="Lato"/>
              <a:sym typeface="Lato"/>
            </a:endParaRPr>
          </a:p>
        </p:txBody>
      </p:sp>
      <p:sp>
        <p:nvSpPr>
          <p:cNvPr id="154" name="Google Shape;154;p19"/>
          <p:cNvSpPr txBox="1"/>
          <p:nvPr/>
        </p:nvSpPr>
        <p:spPr>
          <a:xfrm>
            <a:off x="1241750" y="4158775"/>
            <a:ext cx="746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“Process with </a:t>
            </a:r>
            <a:r>
              <a:rPr lang="en" sz="2000" dirty="0">
                <a:solidFill>
                  <a:srgbClr val="FF0000"/>
                </a:solidFill>
                <a:latin typeface="Lato"/>
                <a:ea typeface="Lato"/>
                <a:cs typeface="Lato"/>
                <a:sym typeface="Lato"/>
              </a:rPr>
              <a:t>isolation</a:t>
            </a:r>
            <a:r>
              <a:rPr lang="en" sz="2000" dirty="0">
                <a:latin typeface="Lato"/>
                <a:ea typeface="Lato"/>
                <a:cs typeface="Lato"/>
                <a:sym typeface="Lato"/>
              </a:rPr>
              <a:t>, </a:t>
            </a:r>
            <a:r>
              <a:rPr lang="en" sz="2000" dirty="0">
                <a:solidFill>
                  <a:srgbClr val="FF0000"/>
                </a:solidFill>
                <a:latin typeface="Lato"/>
                <a:ea typeface="Lato"/>
                <a:cs typeface="Lato"/>
                <a:sym typeface="Lato"/>
              </a:rPr>
              <a:t>shared</a:t>
            </a:r>
            <a:r>
              <a:rPr lang="en" sz="2000" dirty="0">
                <a:latin typeface="Lato"/>
                <a:ea typeface="Lato"/>
                <a:cs typeface="Lato"/>
                <a:sym typeface="Lato"/>
              </a:rPr>
              <a:t> resources and </a:t>
            </a:r>
            <a:r>
              <a:rPr lang="en" sz="2000" dirty="0">
                <a:solidFill>
                  <a:srgbClr val="FF0000"/>
                </a:solidFill>
                <a:latin typeface="Lato"/>
                <a:ea typeface="Lato"/>
                <a:cs typeface="Lato"/>
                <a:sym typeface="Lato"/>
              </a:rPr>
              <a:t>layered</a:t>
            </a:r>
            <a:r>
              <a:rPr lang="en" sz="2000" dirty="0">
                <a:latin typeface="Lato"/>
                <a:ea typeface="Lato"/>
                <a:cs typeface="Lato"/>
                <a:sym typeface="Lato"/>
              </a:rPr>
              <a:t> filesystem”</a:t>
            </a:r>
            <a:endParaRPr sz="2000" dirty="0">
              <a:latin typeface="Lato"/>
              <a:ea typeface="Lato"/>
              <a:cs typeface="Lato"/>
              <a:sym typeface="Lato"/>
            </a:endParaRPr>
          </a:p>
        </p:txBody>
      </p:sp>
      <p:sp>
        <p:nvSpPr>
          <p:cNvPr id="155" name="Google Shape;155;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1000"/>
                                        <p:tgtEl>
                                          <p:spTgt spid="15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 calcmode="lin" valueType="num">
                                      <p:cBhvr additive="base">
                                        <p:cTn id="12" dur="1000"/>
                                        <p:tgtEl>
                                          <p:spTgt spid="1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anim calcmode="lin" valueType="num">
                                      <p:cBhvr additive="base">
                                        <p:cTn id="17" dur="1000"/>
                                        <p:tgtEl>
                                          <p:spTgt spid="153"/>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54"/>
                                        </p:tgtEl>
                                        <p:attrNameLst>
                                          <p:attrName>style.visibility</p:attrName>
                                        </p:attrNameLst>
                                      </p:cBhvr>
                                      <p:to>
                                        <p:strVal val="visible"/>
                                      </p:to>
                                    </p:set>
                                    <p:anim calcmode="lin" valueType="num">
                                      <p:cBhvr additive="base">
                                        <p:cTn id="22" dur="1000"/>
                                        <p:tgtEl>
                                          <p:spTgt spid="15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idx="4294967295"/>
          </p:nvPr>
        </p:nvSpPr>
        <p:spPr>
          <a:xfrm>
            <a:off x="3211350" y="196200"/>
            <a:ext cx="2721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Container vs VM</a:t>
            </a:r>
            <a:endParaRPr/>
          </a:p>
        </p:txBody>
      </p:sp>
      <p:pic>
        <p:nvPicPr>
          <p:cNvPr id="161" name="Google Shape;161;p20"/>
          <p:cNvPicPr preferRelativeResize="0"/>
          <p:nvPr/>
        </p:nvPicPr>
        <p:blipFill rotWithShape="1">
          <a:blip r:embed="rId3">
            <a:alphaModFix/>
          </a:blip>
          <a:srcRect/>
          <a:stretch/>
        </p:blipFill>
        <p:spPr>
          <a:xfrm>
            <a:off x="831750" y="3039850"/>
            <a:ext cx="6825350" cy="1753350"/>
          </a:xfrm>
          <a:prstGeom prst="rect">
            <a:avLst/>
          </a:prstGeom>
          <a:noFill/>
          <a:ln>
            <a:noFill/>
          </a:ln>
        </p:spPr>
      </p:pic>
      <p:sp>
        <p:nvSpPr>
          <p:cNvPr id="162" name="Google Shape;162;p20"/>
          <p:cNvSpPr txBox="1"/>
          <p:nvPr/>
        </p:nvSpPr>
        <p:spPr>
          <a:xfrm>
            <a:off x="5932650" y="4743300"/>
            <a:ext cx="4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VM</a:t>
            </a:r>
            <a:endParaRPr b="1">
              <a:latin typeface="Lato"/>
              <a:ea typeface="Lato"/>
              <a:cs typeface="Lato"/>
              <a:sym typeface="Lato"/>
            </a:endParaRPr>
          </a:p>
        </p:txBody>
      </p:sp>
      <p:sp>
        <p:nvSpPr>
          <p:cNvPr id="163" name="Google Shape;163;p20"/>
          <p:cNvSpPr txBox="1"/>
          <p:nvPr/>
        </p:nvSpPr>
        <p:spPr>
          <a:xfrm>
            <a:off x="2237750" y="4721000"/>
            <a:ext cx="1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Container</a:t>
            </a:r>
            <a:endParaRPr b="1">
              <a:latin typeface="Lato"/>
              <a:ea typeface="Lato"/>
              <a:cs typeface="Lato"/>
              <a:sym typeface="Lato"/>
            </a:endParaRPr>
          </a:p>
        </p:txBody>
      </p:sp>
      <p:sp>
        <p:nvSpPr>
          <p:cNvPr id="164" name="Google Shape;164;p20"/>
          <p:cNvSpPr txBox="1"/>
          <p:nvPr/>
        </p:nvSpPr>
        <p:spPr>
          <a:xfrm>
            <a:off x="4692475" y="1295150"/>
            <a:ext cx="4401900" cy="1723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Separate OS for each process</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More secured</a:t>
            </a:r>
            <a:endParaRPr sz="2000">
              <a:latin typeface="Lato"/>
              <a:ea typeface="Lato"/>
              <a:cs typeface="Lato"/>
              <a:sym typeface="Lato"/>
            </a:endParaRPr>
          </a:p>
          <a:p>
            <a:pPr marL="45720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Less suitable for microservice</a:t>
            </a:r>
            <a:endParaRPr sz="2000">
              <a:latin typeface="Lato"/>
              <a:ea typeface="Lato"/>
              <a:cs typeface="Lato"/>
              <a:sym typeface="Lato"/>
            </a:endParaRPr>
          </a:p>
        </p:txBody>
      </p:sp>
      <p:sp>
        <p:nvSpPr>
          <p:cNvPr id="165" name="Google Shape;165;p20"/>
          <p:cNvSpPr txBox="1"/>
          <p:nvPr/>
        </p:nvSpPr>
        <p:spPr>
          <a:xfrm>
            <a:off x="580375" y="1298725"/>
            <a:ext cx="4112100" cy="1723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Shared OS</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Less secured</a:t>
            </a:r>
            <a:endParaRPr sz="2000">
              <a:latin typeface="Lato"/>
              <a:ea typeface="Lato"/>
              <a:cs typeface="Lato"/>
              <a:sym typeface="Lato"/>
            </a:endParaRPr>
          </a:p>
          <a:p>
            <a:pPr marL="45720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More suitable for microservice</a:t>
            </a:r>
            <a:endParaRPr sz="2000">
              <a:latin typeface="Lato"/>
              <a:ea typeface="Lato"/>
              <a:cs typeface="Lato"/>
              <a:sym typeface="Lato"/>
            </a:endParaRPr>
          </a:p>
        </p:txBody>
      </p:sp>
      <p:cxnSp>
        <p:nvCxnSpPr>
          <p:cNvPr id="166" name="Google Shape;166;p20"/>
          <p:cNvCxnSpPr/>
          <p:nvPr/>
        </p:nvCxnSpPr>
        <p:spPr>
          <a:xfrm rot="10800000">
            <a:off x="7255950" y="3582700"/>
            <a:ext cx="515700" cy="6900"/>
          </a:xfrm>
          <a:prstGeom prst="straightConnector1">
            <a:avLst/>
          </a:prstGeom>
          <a:noFill/>
          <a:ln w="19050" cap="flat" cmpd="sng">
            <a:solidFill>
              <a:srgbClr val="980000"/>
            </a:solidFill>
            <a:prstDash val="solid"/>
            <a:round/>
            <a:headEnd type="none" w="med" len="med"/>
            <a:tailEnd type="triangle" w="med" len="med"/>
          </a:ln>
        </p:spPr>
      </p:cxnSp>
      <p:cxnSp>
        <p:nvCxnSpPr>
          <p:cNvPr id="167" name="Google Shape;167;p20"/>
          <p:cNvCxnSpPr/>
          <p:nvPr/>
        </p:nvCxnSpPr>
        <p:spPr>
          <a:xfrm rot="10800000" flipH="1">
            <a:off x="4197175" y="3575900"/>
            <a:ext cx="495300" cy="6900"/>
          </a:xfrm>
          <a:prstGeom prst="straightConnector1">
            <a:avLst/>
          </a:prstGeom>
          <a:noFill/>
          <a:ln w="19050" cap="flat" cmpd="sng">
            <a:solidFill>
              <a:srgbClr val="980000"/>
            </a:solidFill>
            <a:prstDash val="solid"/>
            <a:round/>
            <a:headEnd type="none" w="med" len="med"/>
            <a:tailEnd type="triangle" w="med" len="med"/>
          </a:ln>
        </p:spPr>
      </p:cxnSp>
      <p:sp>
        <p:nvSpPr>
          <p:cNvPr id="168" name="Google Shape;168;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Problem Definition</a:t>
            </a:r>
            <a:endParaRPr/>
          </a:p>
        </p:txBody>
      </p:sp>
      <p:pic>
        <p:nvPicPr>
          <p:cNvPr id="174" name="Google Shape;174;p21"/>
          <p:cNvPicPr preferRelativeResize="0"/>
          <p:nvPr/>
        </p:nvPicPr>
        <p:blipFill>
          <a:blip r:embed="rId3">
            <a:alphaModFix/>
          </a:blip>
          <a:stretch>
            <a:fillRect/>
          </a:stretch>
        </p:blipFill>
        <p:spPr>
          <a:xfrm>
            <a:off x="2812828" y="2443400"/>
            <a:ext cx="2599201" cy="2599225"/>
          </a:xfrm>
          <a:prstGeom prst="rect">
            <a:avLst/>
          </a:prstGeom>
          <a:noFill/>
          <a:ln>
            <a:noFill/>
          </a:ln>
        </p:spPr>
      </p:pic>
      <p:sp>
        <p:nvSpPr>
          <p:cNvPr id="175" name="Google Shape;175;p21"/>
          <p:cNvSpPr txBox="1"/>
          <p:nvPr/>
        </p:nvSpPr>
        <p:spPr>
          <a:xfrm>
            <a:off x="436100" y="972300"/>
            <a:ext cx="8493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Malicious code injection</a:t>
            </a:r>
            <a:endParaRPr b="1"/>
          </a:p>
          <a:p>
            <a:pPr marL="914400" lvl="1" indent="-317500" algn="l" rtl="0">
              <a:spcBef>
                <a:spcPts val="0"/>
              </a:spcBef>
              <a:spcAft>
                <a:spcPts val="0"/>
              </a:spcAft>
              <a:buSzPts val="1400"/>
              <a:buChar char="○"/>
            </a:pPr>
            <a:r>
              <a:rPr lang="en"/>
              <a:t> A type of cyber attack where an attacker inserts malicious code into a vulnerable application or system, with the intent of compromising the security or functionality of the target.</a:t>
            </a:r>
            <a:r>
              <a:rPr lang="en" sz="1100"/>
              <a:t> </a:t>
            </a:r>
            <a:endParaRPr/>
          </a:p>
        </p:txBody>
      </p:sp>
      <p:sp>
        <p:nvSpPr>
          <p:cNvPr id="176" name="Google Shape;176;p21"/>
          <p:cNvSpPr txBox="1"/>
          <p:nvPr/>
        </p:nvSpPr>
        <p:spPr>
          <a:xfrm>
            <a:off x="455275" y="1803600"/>
            <a:ext cx="7992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There are several potential </a:t>
            </a:r>
            <a:r>
              <a:rPr lang="en" b="1"/>
              <a:t>attack paths</a:t>
            </a:r>
            <a:r>
              <a:rPr lang="en"/>
              <a:t> to insert malicious code into a container. </a:t>
            </a:r>
            <a:endParaRPr>
              <a:latin typeface="Lato"/>
              <a:ea typeface="Lato"/>
              <a:cs typeface="Lato"/>
              <a:sym typeface="Lato"/>
            </a:endParaRPr>
          </a:p>
        </p:txBody>
      </p:sp>
      <p:sp>
        <p:nvSpPr>
          <p:cNvPr id="177" name="Google Shape;177;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2246</Words>
  <Application>Microsoft Office PowerPoint</Application>
  <PresentationFormat>On-screen Show (16:9)</PresentationFormat>
  <Paragraphs>293</Paragraphs>
  <Slides>46</Slides>
  <Notes>46</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Roboto Slab</vt:lpstr>
      <vt:lpstr>Lato</vt:lpstr>
      <vt:lpstr>Roboto</vt:lpstr>
      <vt:lpstr>Raleway</vt:lpstr>
      <vt:lpstr>Streamline</vt:lpstr>
      <vt:lpstr>PowerPoint Presentation</vt:lpstr>
      <vt:lpstr>Container Issues</vt:lpstr>
      <vt:lpstr>Container Issues</vt:lpstr>
      <vt:lpstr>Container Issues</vt:lpstr>
      <vt:lpstr>Advantages</vt:lpstr>
      <vt:lpstr>What is a container?</vt:lpstr>
      <vt:lpstr>What is a container?</vt:lpstr>
      <vt:lpstr>Container vs VM</vt:lpstr>
      <vt:lpstr>                 Problem Definition</vt:lpstr>
      <vt:lpstr>                Problem Definition</vt:lpstr>
      <vt:lpstr>           Our Goal</vt:lpstr>
      <vt:lpstr>Motivation</vt:lpstr>
      <vt:lpstr>Related Works</vt:lpstr>
      <vt:lpstr>Related Works</vt:lpstr>
      <vt:lpstr>Gap Analysis</vt:lpstr>
      <vt:lpstr>PowerPoint Presentation</vt:lpstr>
      <vt:lpstr>Methodology</vt:lpstr>
      <vt:lpstr>Methodology Overview</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PowerPoint Presentation</vt:lpstr>
      <vt:lpstr>Methodology</vt:lpstr>
      <vt:lpstr>Performance Evaluation</vt:lpstr>
      <vt:lpstr>Performance Evaluation</vt:lpstr>
      <vt:lpstr>Performance Evaluation</vt:lpstr>
      <vt:lpstr>Performance Evaluation</vt:lpstr>
      <vt:lpstr>Performance Evaluation</vt:lpstr>
      <vt:lpstr>Performance Evaluation</vt:lpstr>
      <vt:lpstr>     Our Contribution</vt:lpstr>
      <vt:lpstr>            References</vt:lpstr>
      <vt:lpstr>            References</vt:lpstr>
      <vt:lpstr>This is a collaborative work with      Concordia University, Canada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1705013 - Md. Olid Hasan Bhuiyan</cp:lastModifiedBy>
  <cp:revision>8</cp:revision>
  <dcterms:modified xsi:type="dcterms:W3CDTF">2024-04-11T17:17:16Z</dcterms:modified>
</cp:coreProperties>
</file>